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1"/>
  </p:notesMasterIdLst>
  <p:handoutMasterIdLst>
    <p:handoutMasterId r:id="rId72"/>
  </p:handoutMasterIdLst>
  <p:sldIdLst>
    <p:sldId id="1962" r:id="rId2"/>
    <p:sldId id="1963" r:id="rId3"/>
    <p:sldId id="1965" r:id="rId4"/>
    <p:sldId id="1966" r:id="rId5"/>
    <p:sldId id="1967" r:id="rId6"/>
    <p:sldId id="1968" r:id="rId7"/>
    <p:sldId id="1972" r:id="rId8"/>
    <p:sldId id="1969" r:id="rId9"/>
    <p:sldId id="1970" r:id="rId10"/>
    <p:sldId id="1974" r:id="rId11"/>
    <p:sldId id="1971" r:id="rId12"/>
    <p:sldId id="1975" r:id="rId13"/>
    <p:sldId id="1976" r:id="rId14"/>
    <p:sldId id="1977" r:id="rId15"/>
    <p:sldId id="1979" r:id="rId16"/>
    <p:sldId id="1978" r:id="rId17"/>
    <p:sldId id="1980" r:id="rId18"/>
    <p:sldId id="1981" r:id="rId19"/>
    <p:sldId id="1982" r:id="rId20"/>
    <p:sldId id="1983" r:id="rId21"/>
    <p:sldId id="1984" r:id="rId22"/>
    <p:sldId id="1985" r:id="rId23"/>
    <p:sldId id="1986" r:id="rId24"/>
    <p:sldId id="1987" r:id="rId25"/>
    <p:sldId id="1988" r:id="rId26"/>
    <p:sldId id="1989" r:id="rId27"/>
    <p:sldId id="1990" r:id="rId28"/>
    <p:sldId id="1991" r:id="rId29"/>
    <p:sldId id="1992" r:id="rId30"/>
    <p:sldId id="1994" r:id="rId31"/>
    <p:sldId id="1993" r:id="rId32"/>
    <p:sldId id="1777" r:id="rId33"/>
    <p:sldId id="1850" r:id="rId34"/>
    <p:sldId id="1851" r:id="rId35"/>
    <p:sldId id="1853" r:id="rId36"/>
    <p:sldId id="1854" r:id="rId37"/>
    <p:sldId id="1855" r:id="rId38"/>
    <p:sldId id="1856" r:id="rId39"/>
    <p:sldId id="1858" r:id="rId40"/>
    <p:sldId id="1861" r:id="rId41"/>
    <p:sldId id="1859" r:id="rId42"/>
    <p:sldId id="1860" r:id="rId43"/>
    <p:sldId id="1862" r:id="rId44"/>
    <p:sldId id="1863" r:id="rId45"/>
    <p:sldId id="1864" r:id="rId46"/>
    <p:sldId id="1865" r:id="rId47"/>
    <p:sldId id="1866" r:id="rId48"/>
    <p:sldId id="1867" r:id="rId49"/>
    <p:sldId id="1868" r:id="rId50"/>
    <p:sldId id="1869" r:id="rId51"/>
    <p:sldId id="1870" r:id="rId52"/>
    <p:sldId id="1871" r:id="rId53"/>
    <p:sldId id="1872" r:id="rId54"/>
    <p:sldId id="1873" r:id="rId55"/>
    <p:sldId id="1874" r:id="rId56"/>
    <p:sldId id="1875" r:id="rId57"/>
    <p:sldId id="1996" r:id="rId58"/>
    <p:sldId id="1876" r:id="rId59"/>
    <p:sldId id="1995" r:id="rId60"/>
    <p:sldId id="1877" r:id="rId61"/>
    <p:sldId id="904" r:id="rId62"/>
    <p:sldId id="985" r:id="rId63"/>
    <p:sldId id="1997" r:id="rId64"/>
    <p:sldId id="899" r:id="rId65"/>
    <p:sldId id="988" r:id="rId66"/>
    <p:sldId id="1878" r:id="rId67"/>
    <p:sldId id="1879" r:id="rId68"/>
    <p:sldId id="1880" r:id="rId69"/>
    <p:sldId id="1881" r:id="rId7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359" autoAdjust="0"/>
    <p:restoredTop sz="78776" autoAdjust="0"/>
  </p:normalViewPr>
  <p:slideViewPr>
    <p:cSldViewPr>
      <p:cViewPr>
        <p:scale>
          <a:sx n="106" d="100"/>
          <a:sy n="106" d="100"/>
        </p:scale>
        <p:origin x="80" y="188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defRPr cap="all"/>
          </a:pPr>
          <a:r>
            <a:rPr lang="en-US" dirty="0"/>
            <a:t>Homework 8 due Date is Due by Midnight on 4/1.</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defRPr cap="all"/>
          </a:pPr>
          <a:r>
            <a:rPr lang="en-US" dirty="0"/>
            <a:t>If doing HW option, be sure to do IRB training ASAP</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defRPr cap="all"/>
          </a:pPr>
          <a:r>
            <a:rPr lang="en-US" dirty="0"/>
            <a:t>Quiz on Chapters 12-14 is due tonight at 11:59pm</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988EC321-72E2-404C-996C-C8E4192CF618}" type="presOf" srcId="{B9488D4D-20BC-A74B-B903-9FB5BDF9328A}" destId="{B56C9C69-FC87-EF4A-AEC3-CD1CF4FECB24}" srcOrd="0" destOrd="0" presId="urn:microsoft.com/office/officeart/2018/5/layout/IconCircleLabelList"/>
    <dgm:cxn modelId="{63B73B47-E79F-6B49-BC5C-C8E76BCFA2D5}"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5FF2E39E-E795-D54B-A679-E84C2E12AB39}" type="presOf" srcId="{4834F1F5-4DCE-F841-9D16-1C5223A279F2}" destId="{81B5FC69-07EB-0549-94D4-CE2254A70F10}"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C7A6056-1AD2-AC44-8C60-0FA8E95D5376}" type="presParOf" srcId="{FA6F86CD-E4C6-45E4-86A1-A834C01437A2}" destId="{0C95F5D4-3CC5-4D8D-BD27-16C8D312ED26}" srcOrd="0" destOrd="0" presId="urn:microsoft.com/office/officeart/2018/5/layout/IconCircleLabelList"/>
    <dgm:cxn modelId="{415D77FE-142A-4646-8557-ECD516C99792}" type="presParOf" srcId="{0C95F5D4-3CC5-4D8D-BD27-16C8D312ED26}" destId="{BB7B20E3-0E3B-4E4B-9ECE-B8F32F334FBB}" srcOrd="0" destOrd="0" presId="urn:microsoft.com/office/officeart/2018/5/layout/IconCircleLabelList"/>
    <dgm:cxn modelId="{713DC0A7-DF11-8D42-9741-20ABBA95A44E}" type="presParOf" srcId="{0C95F5D4-3CC5-4D8D-BD27-16C8D312ED26}" destId="{C08A7AEB-4C4D-480E-899D-C8D973B4E87F}" srcOrd="1" destOrd="0" presId="urn:microsoft.com/office/officeart/2018/5/layout/IconCircleLabelList"/>
    <dgm:cxn modelId="{104F3387-35CC-284A-89D7-6F4EB6BB5FA7}" type="presParOf" srcId="{0C95F5D4-3CC5-4D8D-BD27-16C8D312ED26}" destId="{10983C55-7228-40AC-87AC-7847B9E628AA}" srcOrd="2" destOrd="0" presId="urn:microsoft.com/office/officeart/2018/5/layout/IconCircleLabelList"/>
    <dgm:cxn modelId="{1D4CC298-CA16-B44F-B622-E2B636C30D69}" type="presParOf" srcId="{0C95F5D4-3CC5-4D8D-BD27-16C8D312ED26}" destId="{2CB5AC62-5A17-4481-94E4-356D126F59F0}" srcOrd="3" destOrd="0" presId="urn:microsoft.com/office/officeart/2018/5/layout/IconCircleLabelList"/>
    <dgm:cxn modelId="{B25F8A0D-8161-C54D-A491-6C23C3CA8C6F}" type="presParOf" srcId="{FA6F86CD-E4C6-45E4-86A1-A834C01437A2}" destId="{AC9C82FC-4835-504C-A63C-23FC52DD53B8}" srcOrd="1" destOrd="0" presId="urn:microsoft.com/office/officeart/2018/5/layout/IconCircleLabelList"/>
    <dgm:cxn modelId="{20E50D92-CEBA-0846-8453-0A79152EA2F2}" type="presParOf" srcId="{FA6F86CD-E4C6-45E4-86A1-A834C01437A2}" destId="{AB330A88-ACA2-4A4F-9ED7-9120950BCF0A}" srcOrd="2" destOrd="0" presId="urn:microsoft.com/office/officeart/2018/5/layout/IconCircleLabelList"/>
    <dgm:cxn modelId="{1CF46546-0618-8549-976D-D3E224D64AD1}" type="presParOf" srcId="{AB330A88-ACA2-4A4F-9ED7-9120950BCF0A}" destId="{8C06C4DA-D39A-0F4A-95EB-437191337F58}" srcOrd="0" destOrd="0" presId="urn:microsoft.com/office/officeart/2018/5/layout/IconCircleLabelList"/>
    <dgm:cxn modelId="{E9396CEB-9643-FD4F-BB30-857E7A8F293B}" type="presParOf" srcId="{AB330A88-ACA2-4A4F-9ED7-9120950BCF0A}" destId="{243EF911-4B62-FC4F-AA42-827164F58DAE}" srcOrd="1" destOrd="0" presId="urn:microsoft.com/office/officeart/2018/5/layout/IconCircleLabelList"/>
    <dgm:cxn modelId="{C2C695FC-6E07-DD42-96D0-D4CBB7B77BE3}" type="presParOf" srcId="{AB330A88-ACA2-4A4F-9ED7-9120950BCF0A}" destId="{9CD76090-A899-5B49-B719-BA92405931A4}" srcOrd="2" destOrd="0" presId="urn:microsoft.com/office/officeart/2018/5/layout/IconCircleLabelList"/>
    <dgm:cxn modelId="{E225DB45-33D4-3047-8C58-2D7ACFD53B8A}" type="presParOf" srcId="{AB330A88-ACA2-4A4F-9ED7-9120950BCF0A}" destId="{81B5FC69-07EB-0549-94D4-CE2254A70F10}" srcOrd="3" destOrd="0" presId="urn:microsoft.com/office/officeart/2018/5/layout/IconCircleLabelList"/>
    <dgm:cxn modelId="{08F074A5-F3BA-5F45-900B-77DE64CFFA74}" type="presParOf" srcId="{FA6F86CD-E4C6-45E4-86A1-A834C01437A2}" destId="{0AD2E5BB-2B9C-D345-8DC2-6F50A77B1CF7}" srcOrd="3" destOrd="0" presId="urn:microsoft.com/office/officeart/2018/5/layout/IconCircleLabelList"/>
    <dgm:cxn modelId="{90EE033F-E2B4-DF45-B86D-FDB0C4638AE8}" type="presParOf" srcId="{FA6F86CD-E4C6-45E4-86A1-A834C01437A2}" destId="{AC58DC09-C5E9-724F-8F95-D677E2AC8FF9}" srcOrd="4" destOrd="0" presId="urn:microsoft.com/office/officeart/2018/5/layout/IconCircleLabelList"/>
    <dgm:cxn modelId="{CEA4A410-5810-F44E-97D3-85CF4AEE2E30}" type="presParOf" srcId="{AC58DC09-C5E9-724F-8F95-D677E2AC8FF9}" destId="{3614C10E-EA6A-4B4A-9BDF-2D4311A30337}" srcOrd="0" destOrd="0" presId="urn:microsoft.com/office/officeart/2018/5/layout/IconCircleLabelList"/>
    <dgm:cxn modelId="{F71F04A2-2CBC-2944-904B-57281A300354}" type="presParOf" srcId="{AC58DC09-C5E9-724F-8F95-D677E2AC8FF9}" destId="{41B4A095-49B4-A241-BF86-8A52455C8469}" srcOrd="1" destOrd="0" presId="urn:microsoft.com/office/officeart/2018/5/layout/IconCircleLabelList"/>
    <dgm:cxn modelId="{FF75D074-8F91-164D-81D4-212B9271295F}" type="presParOf" srcId="{AC58DC09-C5E9-724F-8F95-D677E2AC8FF9}" destId="{38F2B737-1CDC-5B4B-B004-B3A89D6E5A02}" srcOrd="2" destOrd="0" presId="urn:microsoft.com/office/officeart/2018/5/layout/IconCircleLabelList"/>
    <dgm:cxn modelId="{1B1A68F1-26ED-2D48-8F71-F48F74B58DAF}"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Homework 8 due Date is Due by Midnight on 4/1.</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Quiz on Chapters 12-14 is due tonight at 11:59pm</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If doing HW option, be sure to do IRB training ASAP</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3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453447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404769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424724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Stanford Question Answering Dataset (</a:t>
            </a:r>
            <a:r>
              <a:rPr lang="en-US" sz="1200" b="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consists of passages from Wikipedia and associated questions whose answers are spans from the passage, for just over150,000 questions.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066332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 of building semantic </a:t>
            </a:r>
            <a:r>
              <a:rPr lang="en-US" sz="1200" kern="1200" dirty="0" err="1">
                <a:solidFill>
                  <a:schemeClr val="tx1"/>
                </a:solidFill>
                <a:effectLst/>
                <a:latin typeface="+mn-lt"/>
                <a:ea typeface="+mn-ea"/>
                <a:cs typeface="+mn-cs"/>
              </a:rPr>
              <a:t>reprentation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What states border Texas? </a:t>
            </a:r>
            <a:r>
              <a:rPr lang="en-US" sz="1200" kern="1200" dirty="0">
                <a:solidFill>
                  <a:schemeClr val="tx1"/>
                </a:solidFill>
                <a:effectLst/>
                <a:latin typeface="+mn-lt"/>
                <a:ea typeface="+mn-ea"/>
                <a:cs typeface="+mn-cs"/>
                <a:sym typeface="Wingdings" pitchFamily="2" charset="2"/>
              </a:rPr>
              <a:t> </a:t>
            </a:r>
            <a:r>
              <a:rPr lang="en-US" sz="1200" kern="1200" dirty="0" err="1">
                <a:solidFill>
                  <a:schemeClr val="tx1"/>
                </a:solidFill>
                <a:effectLst/>
                <a:latin typeface="+mn-lt"/>
                <a:ea typeface="+mn-ea"/>
                <a:cs typeface="+mn-cs"/>
                <a:sym typeface="Wingdings" pitchFamily="2" charset="2"/>
              </a:rPr>
              <a:t>ƛ</a:t>
            </a:r>
            <a:r>
              <a:rPr lang="en-US" sz="1200" kern="1200" dirty="0" err="1">
                <a:solidFill>
                  <a:schemeClr val="tx1"/>
                </a:solidFill>
                <a:effectLst/>
                <a:latin typeface="+mn-lt"/>
                <a:ea typeface="+mn-ea"/>
                <a:cs typeface="+mn-cs"/>
              </a:rPr>
              <a:t>x:state</a:t>
            </a:r>
            <a:r>
              <a:rPr lang="en-US" sz="1200" kern="1200" dirty="0">
                <a:solidFill>
                  <a:schemeClr val="tx1"/>
                </a:solidFill>
                <a:effectLst/>
                <a:latin typeface="+mn-lt"/>
                <a:ea typeface="+mn-ea"/>
                <a:cs typeface="+mn-cs"/>
              </a:rPr>
              <a:t>(x)^borders(x; </a:t>
            </a:r>
            <a:r>
              <a:rPr lang="en-US" sz="1200" kern="1200" dirty="0" err="1">
                <a:solidFill>
                  <a:schemeClr val="tx1"/>
                </a:solidFill>
                <a:effectLst/>
                <a:latin typeface="+mn-lt"/>
                <a:ea typeface="+mn-ea"/>
                <a:cs typeface="+mn-cs"/>
              </a:rPr>
              <a:t>texas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was Ada Lovelace born?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birth-year (Ada Lovelace, ?x).</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458505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3085767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839094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80585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21914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360461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Segmentation component problem example: </a:t>
            </a:r>
            <a:endParaRPr lang="en-US" sz="1400" dirty="0"/>
          </a:p>
          <a:p>
            <a:r>
              <a:rPr lang="en-US" sz="1200" kern="1200" dirty="0">
                <a:solidFill>
                  <a:schemeClr val="tx1"/>
                </a:solidFill>
                <a:effectLst/>
                <a:latin typeface="+mn-lt"/>
                <a:ea typeface="+mn-ea"/>
                <a:cs typeface="+mn-cs"/>
              </a:rPr>
              <a:t>A system that labeled “American” but not “American Airlines” as an organization would cause two errors, a false positive for O and a false negative for I-ORG.</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550635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776662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996227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08508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655592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377048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042632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77274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723815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651050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3689279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825997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22592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3299408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605359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51733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568795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568057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385405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Temporal normalization </a:t>
            </a:r>
            <a:r>
              <a:rPr lang="en-US" sz="1200" kern="1200" dirty="0">
                <a:solidFill>
                  <a:schemeClr val="tx1"/>
                </a:solidFill>
                <a:effectLst/>
                <a:latin typeface="+mn-lt"/>
                <a:ea typeface="+mn-ea"/>
                <a:cs typeface="+mn-cs"/>
              </a:rPr>
              <a:t>is the process of mapping a temporal expression to either a specific point in time or to a duration. Points in time correspond to calendar dates, to times of day, or both. Durations primarily consist of lengths of time but may also include information about start and end points.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894717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Reporting events: </a:t>
            </a:r>
          </a:p>
          <a:p>
            <a:r>
              <a:rPr lang="en-US" dirty="0"/>
              <a:t>Events are to be classified as actions, states, reporting events (</a:t>
            </a:r>
            <a:r>
              <a:rPr lang="en-US" i="1" dirty="0"/>
              <a:t>say, report, tell, explain</a:t>
            </a:r>
            <a:r>
              <a:rPr lang="en-US" dirty="0"/>
              <a:t>), perception events, and so on. The aspect, tense, and modality of each event also needs to be extracted.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74624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2011444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Arrows indicate the </a:t>
            </a:r>
            <a:r>
              <a:rPr lang="en-US" sz="1200" i="1" kern="1200" dirty="0">
                <a:solidFill>
                  <a:schemeClr val="tx1"/>
                </a:solidFill>
                <a:effectLst/>
                <a:latin typeface="+mn-lt"/>
                <a:ea typeface="+mn-ea"/>
                <a:cs typeface="+mn-cs"/>
              </a:rPr>
              <a:t>before </a:t>
            </a:r>
            <a:r>
              <a:rPr lang="en-US" sz="1200" kern="1200" dirty="0">
                <a:solidFill>
                  <a:schemeClr val="tx1"/>
                </a:solidFill>
                <a:effectLst/>
                <a:latin typeface="+mn-lt"/>
                <a:ea typeface="+mn-ea"/>
                <a:cs typeface="+mn-cs"/>
              </a:rPr>
              <a:t>relation.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Dotted lines indicate incorrect </a:t>
            </a:r>
            <a:r>
              <a:rPr lang="en-US" sz="1200" i="1" kern="1200" dirty="0">
                <a:solidFill>
                  <a:schemeClr val="tx1"/>
                </a:solidFill>
                <a:effectLst/>
                <a:latin typeface="+mn-lt"/>
                <a:ea typeface="+mn-ea"/>
                <a:cs typeface="+mn-cs"/>
              </a:rPr>
              <a:t>before </a:t>
            </a:r>
            <a:r>
              <a:rPr lang="en-US" sz="1200" kern="1200" dirty="0">
                <a:solidFill>
                  <a:schemeClr val="tx1"/>
                </a:solidFill>
                <a:effectLst/>
                <a:latin typeface="+mn-lt"/>
                <a:ea typeface="+mn-ea"/>
                <a:cs typeface="+mn-cs"/>
              </a:rPr>
              <a:t>relations.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26496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91100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010754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405482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2282988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2968420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34317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a:t>
            </a:r>
            <a:r>
              <a:rPr lang="en-US" b="1" dirty="0"/>
              <a:t>indefinite noun phrase </a:t>
            </a:r>
            <a:r>
              <a:rPr lang="en-US" dirty="0"/>
              <a:t>like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231714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rule of logic stating that if a conditional statement (“if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then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is accepted, and the antecedent (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holds, then the consequent (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may be inferred.</a:t>
            </a:r>
          </a:p>
          <a:p>
            <a:endParaRPr lang="en-US" sz="1200" b="0" i="0" u="none" strike="noStrike" kern="1200" dirty="0">
              <a:solidFill>
                <a:schemeClr val="tx1"/>
              </a:solidFill>
              <a:effectLst/>
              <a:latin typeface="+mn-lt"/>
              <a:ea typeface="+mn-ea"/>
              <a:cs typeface="+mn-cs"/>
            </a:endParaRPr>
          </a:p>
          <a:p>
            <a:r>
              <a:rPr lang="en-US" b="1" dirty="0"/>
              <a:t>All animals have an ulnar artery.</a:t>
            </a:r>
          </a:p>
          <a:p>
            <a:r>
              <a:rPr lang="en-US" b="1" dirty="0"/>
              <a:t>Dogs are a kind of animal.</a:t>
            </a:r>
          </a:p>
          <a:p>
            <a:r>
              <a:rPr lang="en-US" b="1" dirty="0"/>
              <a:t>⇒ </a:t>
            </a:r>
          </a:p>
          <a:p>
            <a:r>
              <a:rPr lang="en-US" b="1" dirty="0"/>
              <a:t>All dogs have an ulnar artery</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87020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0126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still leaves us with the problem of determining the set of predicates needed to represent roles associated with specific events like </a:t>
            </a:r>
            <a:r>
              <a:rPr lang="en-US" sz="1200" i="1" kern="1200" dirty="0">
                <a:solidFill>
                  <a:schemeClr val="tx1"/>
                </a:solidFill>
                <a:effectLst/>
                <a:latin typeface="+mn-lt"/>
                <a:ea typeface="+mn-ea"/>
                <a:cs typeface="+mn-cs"/>
              </a:rPr>
              <a:t>Eater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Eaten</a:t>
            </a:r>
            <a:r>
              <a:rPr lang="en-US" sz="1200" kern="1200" dirty="0">
                <a:solidFill>
                  <a:schemeClr val="tx1"/>
                </a:solidFill>
                <a:effectLst/>
                <a:latin typeface="+mn-lt"/>
                <a:ea typeface="+mn-ea"/>
                <a:cs typeface="+mn-cs"/>
              </a:rPr>
              <a:t>, as well as more general concepts like </a:t>
            </a:r>
            <a:r>
              <a:rPr lang="en-US" sz="1200" i="1" kern="1200" dirty="0">
                <a:solidFill>
                  <a:schemeClr val="tx1"/>
                </a:solidFill>
                <a:effectLst/>
                <a:latin typeface="+mn-lt"/>
                <a:ea typeface="+mn-ea"/>
                <a:cs typeface="+mn-cs"/>
              </a:rPr>
              <a:t>Location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We will return to this </a:t>
            </a:r>
            <a:r>
              <a:rPr lang="en-US" sz="1200" kern="1200" dirty="0" err="1">
                <a:solidFill>
                  <a:schemeClr val="tx1"/>
                </a:solidFill>
                <a:effectLst/>
                <a:latin typeface="+mn-lt"/>
                <a:ea typeface="+mn-ea"/>
                <a:cs typeface="+mn-cs"/>
              </a:rPr>
              <a:t>laterthis</a:t>
            </a:r>
            <a:r>
              <a:rPr lang="en-US" sz="1200" kern="1200" dirty="0">
                <a:solidFill>
                  <a:schemeClr val="tx1"/>
                </a:solidFill>
                <a:effectLst/>
                <a:latin typeface="+mn-lt"/>
                <a:ea typeface="+mn-ea"/>
                <a:cs typeface="+mn-cs"/>
              </a:rPr>
              <a:t> semester when we talk about Semantic Role Labeling.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4282354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r>
              <a:rPr lang="en-US" sz="1200" b="0" i="0" u="none" strike="noStrike" kern="1200" dirty="0">
                <a:solidFill>
                  <a:schemeClr val="tx1"/>
                </a:solidFill>
                <a:effectLst/>
                <a:latin typeface="+mn-lt"/>
                <a:ea typeface="+mn-ea"/>
                <a:cs typeface="+mn-cs"/>
              </a:rPr>
              <a:t>True Detective)</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43404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6020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2577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4/1/20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emf"/><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46.emf"/><Relationship Id="rId4" Type="http://schemas.openxmlformats.org/officeDocument/2006/relationships/image" Target="../media/image45.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11372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C451-E59F-DA43-9A1A-B6CEDA97FEFF}"/>
              </a:ext>
            </a:extLst>
          </p:cNvPr>
          <p:cNvSpPr>
            <a:spLocks noGrp="1"/>
          </p:cNvSpPr>
          <p:nvPr>
            <p:ph type="title"/>
          </p:nvPr>
        </p:nvSpPr>
        <p:spPr/>
        <p:txBody>
          <a:bodyPr/>
          <a:lstStyle/>
          <a:p>
            <a:r>
              <a:rPr lang="en-US" dirty="0"/>
              <a:t>Review: Existential Quantifier</a:t>
            </a:r>
          </a:p>
        </p:txBody>
      </p:sp>
      <p:sp>
        <p:nvSpPr>
          <p:cNvPr id="4" name="Rectangle 3">
            <a:extLst>
              <a:ext uri="{FF2B5EF4-FFF2-40B4-BE49-F238E27FC236}">
                <a16:creationId xmlns:a16="http://schemas.microsoft.com/office/drawing/2014/main" id="{B5006E69-A36F-EC49-978C-88EC86965CA2}"/>
              </a:ext>
            </a:extLst>
          </p:cNvPr>
          <p:cNvSpPr/>
          <p:nvPr/>
        </p:nvSpPr>
        <p:spPr>
          <a:xfrm>
            <a:off x="685800" y="2895600"/>
            <a:ext cx="768096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D18695-2C92-DE42-98E7-99095DD93403}"/>
              </a:ext>
            </a:extLst>
          </p:cNvPr>
          <p:cNvSpPr>
            <a:spLocks noGrp="1"/>
          </p:cNvSpPr>
          <p:nvPr>
            <p:ph idx="1"/>
          </p:nvPr>
        </p:nvSpPr>
        <p:spPr>
          <a:xfrm>
            <a:off x="822959" y="1845734"/>
            <a:ext cx="7406641" cy="4023360"/>
          </a:xfrm>
        </p:spPr>
        <p:txBody>
          <a:bodyPr/>
          <a:lstStyle/>
          <a:p>
            <a:pPr marL="0" indent="0">
              <a:buNone/>
            </a:pPr>
            <a:r>
              <a:rPr lang="en-US" i="1" dirty="0"/>
              <a:t>There is a restaurant that serves Mexican food near Penn</a:t>
            </a:r>
          </a:p>
          <a:p>
            <a:pPr marL="0" indent="0">
              <a:buNone/>
            </a:pPr>
            <a:r>
              <a:rPr lang="en-US" dirty="0"/>
              <a:t>We use the existential quantifier and a variable to represent the indefinite noun phrase “a restaurant”.</a:t>
            </a:r>
          </a:p>
          <a:p>
            <a:pPr marL="0" indent="0">
              <a:buNone/>
            </a:pP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 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Serves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a:t>
            </a:r>
            <a:r>
              <a:rPr lang="en-US" b="1" dirty="0" err="1">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MexicanFood</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Near</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Penn</a:t>
            </a:r>
            <a:r>
              <a:rPr lang="en-US" b="1" dirty="0">
                <a:latin typeface="Courier New" panose="02070309020205020404" pitchFamily="49" charset="0"/>
                <a:cs typeface="Courier New" panose="02070309020205020404" pitchFamily="49" charset="0"/>
              </a:rPr>
              <a:t>)) </a:t>
            </a:r>
          </a:p>
          <a:p>
            <a:pPr marL="0" indent="0">
              <a:buNone/>
            </a:pPr>
            <a:r>
              <a:rPr lang="en-US" dirty="0"/>
              <a:t>For this to be true there must be at least one object such that if we were to substitute it for the variable x, the resulting formula would be true.</a:t>
            </a: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2883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F8AFE-7241-6049-887A-2938DA9D5E6B}"/>
              </a:ext>
            </a:extLst>
          </p:cNvPr>
          <p:cNvSpPr/>
          <p:nvPr/>
        </p:nvSpPr>
        <p:spPr>
          <a:xfrm>
            <a:off x="685800" y="2209800"/>
            <a:ext cx="768096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Universal Quantifier</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Is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 Philadelphia</a:t>
            </a:r>
            <a:r>
              <a:rPr lang="en-US" b="1" dirty="0">
                <a:latin typeface="Courier New" panose="02070309020205020404" pitchFamily="49" charset="0"/>
                <a:cs typeface="Courier New" panose="02070309020205020404" pitchFamily="49" charset="0"/>
              </a:rPr>
              <a:t>)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t>
            </a:r>
            <a:r>
              <a:rPr lang="en-US" b="1" i="1" dirty="0">
                <a:latin typeface="Courier New" panose="02070309020205020404" pitchFamily="49" charset="0"/>
                <a:cs typeface="Courier New" panose="02070309020205020404" pitchFamily="49" charset="0"/>
              </a:rPr>
              <a:t>Closed</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a:t>
            </a:r>
          </a:p>
          <a:p>
            <a:r>
              <a:rPr lang="en-US" dirty="0"/>
              <a:t>The ∀ operator states that for the logical formula to be true, the substitution of </a:t>
            </a:r>
            <a:r>
              <a:rPr lang="en-US" b="1" dirty="0"/>
              <a:t>any object </a:t>
            </a:r>
            <a:r>
              <a:rPr lang="en-US" dirty="0"/>
              <a:t>in the knowledge base for the </a:t>
            </a:r>
            <a:r>
              <a:rPr lang="en-US" b="1" dirty="0"/>
              <a:t>universally quantified variable </a:t>
            </a:r>
            <a:r>
              <a:rPr lang="en-US" dirty="0"/>
              <a:t>should result in a true formula. </a:t>
            </a:r>
            <a:endParaRPr lang="en-US" i="1" dirty="0"/>
          </a:p>
        </p:txBody>
      </p:sp>
    </p:spTree>
    <p:extLst>
      <p:ext uri="{BB962C8B-B14F-4D97-AF65-F5344CB8AC3E}">
        <p14:creationId xmlns:p14="http://schemas.microsoft.com/office/powerpoint/2010/main" val="275874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0B28-A56C-A34B-861B-3B56336C7277}"/>
              </a:ext>
            </a:extLst>
          </p:cNvPr>
          <p:cNvSpPr>
            <a:spLocks noGrp="1"/>
          </p:cNvSpPr>
          <p:nvPr>
            <p:ph type="title"/>
          </p:nvPr>
        </p:nvSpPr>
        <p:spPr/>
        <p:txBody>
          <a:bodyPr/>
          <a:lstStyle/>
          <a:p>
            <a:r>
              <a:rPr lang="en-US" dirty="0"/>
              <a:t>Lambda Notation</a:t>
            </a:r>
          </a:p>
        </p:txBody>
      </p:sp>
      <p:sp>
        <p:nvSpPr>
          <p:cNvPr id="3" name="Content Placeholder 2">
            <a:extLst>
              <a:ext uri="{FF2B5EF4-FFF2-40B4-BE49-F238E27FC236}">
                <a16:creationId xmlns:a16="http://schemas.microsoft.com/office/drawing/2014/main" id="{D9C9E5F7-5544-7F42-B3A8-36983EF9EBFD}"/>
              </a:ext>
            </a:extLst>
          </p:cNvPr>
          <p:cNvSpPr>
            <a:spLocks noGrp="1"/>
          </p:cNvSpPr>
          <p:nvPr>
            <p:ph idx="1"/>
          </p:nvPr>
        </p:nvSpPr>
        <p:spPr/>
        <p:txBody>
          <a:bodyPr>
            <a:normAutofit/>
          </a:bodyPr>
          <a:lstStyle/>
          <a:p>
            <a:r>
              <a:rPr lang="en-US" dirty="0"/>
              <a:t>Lambda notation provides a way to abstract from fully specified FOL formulas by </a:t>
            </a:r>
            <a:r>
              <a:rPr lang="en-US" b="1" dirty="0"/>
              <a:t>matching variables</a:t>
            </a:r>
            <a:r>
              <a:rPr lang="en-US" dirty="0"/>
              <a:t>. </a:t>
            </a:r>
          </a:p>
          <a:p>
            <a:pPr algn="ct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P</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t>
            </a:r>
          </a:p>
          <a:p>
            <a:r>
              <a:rPr lang="en-US" dirty="0"/>
              <a:t>Such expressions consist of the symbol </a:t>
            </a:r>
            <a:r>
              <a:rPr lang="el-GR" dirty="0"/>
              <a:t>λ , </a:t>
            </a:r>
            <a:r>
              <a:rPr lang="en-US" dirty="0"/>
              <a:t>followed by one or more variables, followed by a FOL formula that makes use of those variables</a:t>
            </a:r>
          </a:p>
          <a:p>
            <a:r>
              <a:rPr lang="en-US" dirty="0"/>
              <a:t>This process of </a:t>
            </a:r>
            <a:r>
              <a:rPr lang="el-GR" dirty="0"/>
              <a:t>λ-</a:t>
            </a:r>
            <a:r>
              <a:rPr lang="en-US" dirty="0"/>
              <a:t>reduction consists of a simple textual replacement of the </a:t>
            </a:r>
            <a:r>
              <a:rPr lang="el-GR" dirty="0"/>
              <a:t>λ </a:t>
            </a:r>
            <a:r>
              <a:rPr lang="en-US" dirty="0"/>
              <a:t>variables and the removal of the </a:t>
            </a:r>
            <a:r>
              <a:rPr lang="el-GR" dirty="0"/>
              <a:t>λ. </a:t>
            </a:r>
            <a:endParaRPr lang="en-US" dirty="0"/>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x.P</a:t>
            </a:r>
            <a:r>
              <a:rPr lang="en-US" dirty="0">
                <a:latin typeface="Courier New" panose="02070309020205020404" pitchFamily="49" charset="0"/>
                <a:cs typeface="Courier New" panose="02070309020205020404" pitchFamily="49" charset="0"/>
              </a:rPr>
              <a:t>(x)(A) </a:t>
            </a:r>
          </a:p>
          <a:p>
            <a:pPr algn="ctr"/>
            <a:r>
              <a:rPr lang="en-US" dirty="0">
                <a:latin typeface="Courier New" panose="02070309020205020404" pitchFamily="49" charset="0"/>
                <a:cs typeface="Courier New" panose="02070309020205020404" pitchFamily="49" charset="0"/>
              </a:rPr>
              <a:t>P(A)</a:t>
            </a:r>
          </a:p>
        </p:txBody>
      </p:sp>
    </p:spTree>
    <p:extLst>
      <p:ext uri="{BB962C8B-B14F-4D97-AF65-F5344CB8AC3E}">
        <p14:creationId xmlns:p14="http://schemas.microsoft.com/office/powerpoint/2010/main" val="194124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0D57-CE19-2F4B-9C04-98C4342F6E38}"/>
              </a:ext>
            </a:extLst>
          </p:cNvPr>
          <p:cNvSpPr>
            <a:spLocks noGrp="1"/>
          </p:cNvSpPr>
          <p:nvPr>
            <p:ph type="title"/>
          </p:nvPr>
        </p:nvSpPr>
        <p:spPr/>
        <p:txBody>
          <a:bodyPr/>
          <a:lstStyle/>
          <a:p>
            <a:r>
              <a:rPr lang="en-US" dirty="0"/>
              <a:t>Lambda Example</a:t>
            </a:r>
          </a:p>
        </p:txBody>
      </p:sp>
      <p:sp>
        <p:nvSpPr>
          <p:cNvPr id="3" name="Content Placeholder 2">
            <a:extLst>
              <a:ext uri="{FF2B5EF4-FFF2-40B4-BE49-F238E27FC236}">
                <a16:creationId xmlns:a16="http://schemas.microsoft.com/office/drawing/2014/main" id="{B9638714-F01D-C445-BBC4-8437111E833A}"/>
              </a:ext>
            </a:extLst>
          </p:cNvPr>
          <p:cNvSpPr>
            <a:spLocks noGrp="1"/>
          </p:cNvSpPr>
          <p:nvPr>
            <p:ph idx="1"/>
          </p:nvPr>
        </p:nvSpPr>
        <p:spPr>
          <a:xfrm>
            <a:off x="822959" y="1845734"/>
            <a:ext cx="7543801" cy="4725662"/>
          </a:xfrm>
        </p:spPr>
        <p:txBody>
          <a:bodyPr>
            <a:normAutofit/>
          </a:bodyPr>
          <a:lstStyle/>
          <a:p>
            <a:r>
              <a:rPr lang="en-US" dirty="0"/>
              <a:t>One </a:t>
            </a:r>
            <a:r>
              <a:rPr lang="el-GR" dirty="0"/>
              <a:t>λ-</a:t>
            </a:r>
            <a:r>
              <a:rPr lang="en-US" dirty="0"/>
              <a:t>expression can be used within another:</a:t>
            </a:r>
          </a:p>
          <a:p>
            <a:pPr algn="ctr"/>
            <a:r>
              <a:rPr lang="el-GR" dirty="0">
                <a:latin typeface="Courier New" panose="02070309020205020404" pitchFamily="49" charset="0"/>
                <a:cs typeface="Courier New" panose="02070309020205020404" pitchFamily="49" charset="0"/>
              </a:rPr>
              <a:t>λ</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a:t>
            </a: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Near</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y</a:t>
            </a:r>
            <a:r>
              <a:rPr lang="en-US" dirty="0">
                <a:latin typeface="Courier New" panose="02070309020205020404" pitchFamily="49" charset="0"/>
                <a:cs typeface="Courier New" panose="02070309020205020404" pitchFamily="49" charset="0"/>
              </a:rPr>
              <a:t>) </a:t>
            </a:r>
          </a:p>
          <a:p>
            <a:r>
              <a:rPr lang="en-US" dirty="0"/>
              <a:t>Apply lambda </a:t>
            </a:r>
            <a:r>
              <a:rPr lang="el-GR" dirty="0"/>
              <a:t>λ-</a:t>
            </a:r>
            <a:r>
              <a:rPr lang="en-US" dirty="0"/>
              <a:t>reduction to x:</a:t>
            </a:r>
          </a:p>
          <a:p>
            <a:pPr algn="ctr"/>
            <a:r>
              <a:rPr lang="el-GR" dirty="0">
                <a:latin typeface="Courier New" panose="02070309020205020404" pitchFamily="49" charset="0"/>
                <a:cs typeface="Courier New" panose="02070309020205020404" pitchFamily="49" charset="0"/>
              </a:rPr>
              <a:t>λ</a:t>
            </a:r>
            <a:r>
              <a:rPr lang="en-US" dirty="0">
                <a:latin typeface="Courier New" panose="02070309020205020404" pitchFamily="49" charset="0"/>
                <a:cs typeface="Courier New" panose="02070309020205020404" pitchFamily="49" charset="0"/>
              </a:rPr>
              <a:t>x.</a:t>
            </a: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a:t>
            </a:r>
            <a:r>
              <a:rPr lang="en-US" dirty="0">
                <a:latin typeface="Courier New" panose="02070309020205020404" pitchFamily="49" charset="0"/>
                <a:cs typeface="Courier New" panose="02070309020205020404" pitchFamily="49" charset="0"/>
              </a:rPr>
              <a:t>) </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a:t>
            </a:r>
          </a:p>
          <a:p>
            <a:r>
              <a:rPr lang="en-US" dirty="0"/>
              <a:t>Apply lambda </a:t>
            </a:r>
            <a:r>
              <a:rPr lang="el-GR" dirty="0"/>
              <a:t>λ-</a:t>
            </a:r>
            <a:r>
              <a:rPr lang="en-US" dirty="0"/>
              <a:t>reduction to y:</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)(Centro)</a:t>
            </a:r>
          </a:p>
          <a:p>
            <a:pPr algn="ctr"/>
            <a:r>
              <a:rPr lang="en-US" dirty="0">
                <a:latin typeface="Courier New" panose="02070309020205020404" pitchFamily="49" charset="0"/>
                <a:cs typeface="Courier New" panose="02070309020205020404" pitchFamily="49" charset="0"/>
              </a:rPr>
              <a:t>Near(</a:t>
            </a:r>
            <a:r>
              <a:rPr lang="en-US" dirty="0" err="1">
                <a:latin typeface="Courier New" panose="02070309020205020404" pitchFamily="49" charset="0"/>
                <a:cs typeface="Courier New" panose="02070309020205020404" pitchFamily="49" charset="0"/>
              </a:rPr>
              <a:t>Bacaro,Centro</a:t>
            </a:r>
            <a:r>
              <a:rPr lang="en-US" dirty="0">
                <a:latin typeface="Courier New" panose="02070309020205020404" pitchFamily="49" charset="0"/>
                <a:cs typeface="Courier New" panose="02070309020205020404" pitchFamily="49" charset="0"/>
              </a:rPr>
              <a:t>)</a:t>
            </a:r>
          </a:p>
          <a:p>
            <a:r>
              <a:rPr lang="el-GR" dirty="0"/>
              <a:t>λ -</a:t>
            </a:r>
            <a:r>
              <a:rPr lang="en-US" dirty="0"/>
              <a:t>notation provides a way to incrementally gather arguments to a predicate</a:t>
            </a:r>
          </a:p>
        </p:txBody>
      </p:sp>
    </p:spTree>
    <p:extLst>
      <p:ext uri="{BB962C8B-B14F-4D97-AF65-F5344CB8AC3E}">
        <p14:creationId xmlns:p14="http://schemas.microsoft.com/office/powerpoint/2010/main" val="194609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457C6-AC92-4842-BC85-DD78436CB0F1}"/>
              </a:ext>
            </a:extLst>
          </p:cNvPr>
          <p:cNvSpPr/>
          <p:nvPr/>
        </p:nvSpPr>
        <p:spPr>
          <a:xfrm>
            <a:off x="777240" y="3352800"/>
            <a:ext cx="105156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0C843-B0D3-D345-9240-8D9BA456E1F8}"/>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F244FD5D-CF26-AF4A-8ACB-0C3BBA654598}"/>
              </a:ext>
            </a:extLst>
          </p:cNvPr>
          <p:cNvSpPr>
            <a:spLocks noGrp="1"/>
          </p:cNvSpPr>
          <p:nvPr>
            <p:ph idx="1"/>
          </p:nvPr>
        </p:nvSpPr>
        <p:spPr/>
        <p:txBody>
          <a:bodyPr>
            <a:normAutofit/>
          </a:bodyPr>
          <a:lstStyle/>
          <a:p>
            <a:r>
              <a:rPr lang="en-US" dirty="0"/>
              <a:t>A meaning representation language must support inference to add valid new propositions to a knowledge base or to determine the truth of propositions not explicitly in the KB.</a:t>
            </a:r>
          </a:p>
          <a:p>
            <a:r>
              <a:rPr lang="en-US" b="1" dirty="0"/>
              <a:t>Modus ponens </a:t>
            </a:r>
            <a:r>
              <a:rPr lang="en-US" dirty="0"/>
              <a:t>provides  if-then reasoning:</a:t>
            </a:r>
          </a:p>
          <a:p>
            <a:r>
              <a:rPr lang="el-GR" dirty="0"/>
              <a:t>α</a:t>
            </a:r>
            <a:br>
              <a:rPr lang="el-GR" u="sng" dirty="0"/>
            </a:br>
            <a:r>
              <a:rPr lang="el-GR" u="sng" dirty="0"/>
              <a:t>α ⇒ β </a:t>
            </a:r>
          </a:p>
          <a:p>
            <a:r>
              <a:rPr lang="el-GR" dirty="0"/>
              <a:t>β </a:t>
            </a:r>
          </a:p>
          <a:p>
            <a:r>
              <a:rPr lang="el-GR" b="1" dirty="0"/>
              <a:t>α</a:t>
            </a:r>
            <a:r>
              <a:rPr lang="en-US" b="1" dirty="0"/>
              <a:t> </a:t>
            </a:r>
            <a:r>
              <a:rPr lang="en-US" dirty="0"/>
              <a:t>is the </a:t>
            </a:r>
            <a:r>
              <a:rPr lang="en-US" b="1" dirty="0"/>
              <a:t>antecedent</a:t>
            </a:r>
            <a:r>
              <a:rPr lang="en-US" dirty="0"/>
              <a:t> </a:t>
            </a:r>
          </a:p>
          <a:p>
            <a:r>
              <a:rPr lang="el-GR" b="1" dirty="0"/>
              <a:t>β</a:t>
            </a:r>
            <a:r>
              <a:rPr lang="en-US" dirty="0"/>
              <a:t> is the </a:t>
            </a:r>
            <a:r>
              <a:rPr lang="en-US" b="1" dirty="0"/>
              <a:t>consequent </a:t>
            </a:r>
          </a:p>
          <a:p>
            <a:endParaRPr lang="en-US" b="1" dirty="0"/>
          </a:p>
        </p:txBody>
      </p:sp>
    </p:spTree>
    <p:extLst>
      <p:ext uri="{BB962C8B-B14F-4D97-AF65-F5344CB8AC3E}">
        <p14:creationId xmlns:p14="http://schemas.microsoft.com/office/powerpoint/2010/main" val="2460059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DFF76-FDB3-5049-AF3A-AF578FFC37A9}"/>
              </a:ext>
            </a:extLst>
          </p:cNvPr>
          <p:cNvSpPr/>
          <p:nvPr/>
        </p:nvSpPr>
        <p:spPr>
          <a:xfrm>
            <a:off x="685800" y="1752600"/>
            <a:ext cx="7391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56DFAF-E18E-0549-BEFC-7CFDCA58EF5D}"/>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A70C06B8-6CBF-1D47-8333-6F2B9CC040AB}"/>
              </a:ext>
            </a:extLst>
          </p:cNvPr>
          <p:cNvSpPr>
            <a:spLocks noGrp="1"/>
          </p:cNvSpPr>
          <p:nvPr>
            <p:ph idx="1"/>
          </p:nvPr>
        </p:nvSpPr>
        <p:spPr/>
        <p:txBody>
          <a:bodyPr/>
          <a:lstStyle/>
          <a:p>
            <a:r>
              <a:rPr lang="en-US" i="1" dirty="0" err="1"/>
              <a:t>VegetarianRestaurant</a:t>
            </a:r>
            <a:r>
              <a:rPr lang="en-US" dirty="0"/>
              <a:t>(</a:t>
            </a:r>
            <a:r>
              <a:rPr lang="en-US" i="1" dirty="0"/>
              <a:t>Leaf </a:t>
            </a:r>
            <a:r>
              <a:rPr lang="en-US" dirty="0"/>
              <a:t>)</a:t>
            </a:r>
            <a:br>
              <a:rPr lang="en-US" dirty="0"/>
            </a:br>
            <a:r>
              <a:rPr lang="en-US" u="sng" dirty="0"/>
              <a:t>∀</a:t>
            </a:r>
            <a:r>
              <a:rPr lang="en-US" i="1" u="sng" dirty="0" err="1"/>
              <a:t>xVegetarianRestaurant</a:t>
            </a:r>
            <a:r>
              <a:rPr lang="en-US" u="sng" dirty="0"/>
              <a:t>(</a:t>
            </a:r>
            <a:r>
              <a:rPr lang="en-US" i="1" u="sng" dirty="0"/>
              <a:t>x</a:t>
            </a:r>
            <a:r>
              <a:rPr lang="en-US" u="sng" dirty="0"/>
              <a:t>) ⇒ </a:t>
            </a:r>
            <a:r>
              <a:rPr lang="en-US" i="1" u="sng" dirty="0"/>
              <a:t>Serves</a:t>
            </a:r>
            <a:r>
              <a:rPr lang="en-US" u="sng" dirty="0"/>
              <a:t>(</a:t>
            </a:r>
            <a:r>
              <a:rPr lang="en-US" i="1" u="sng" dirty="0" err="1"/>
              <a:t>x</a:t>
            </a:r>
            <a:r>
              <a:rPr lang="en-US" u="sng" dirty="0" err="1"/>
              <a:t>,</a:t>
            </a:r>
            <a:r>
              <a:rPr lang="en-US" i="1" u="sng" dirty="0" err="1"/>
              <a:t>VegetarianFood</a:t>
            </a:r>
            <a:r>
              <a:rPr lang="en-US" u="sng" dirty="0"/>
              <a:t>) </a:t>
            </a:r>
          </a:p>
          <a:p>
            <a:r>
              <a:rPr lang="en-US" i="1" dirty="0"/>
              <a:t>Serves</a:t>
            </a:r>
            <a:r>
              <a:rPr lang="en-US" dirty="0"/>
              <a:t>(</a:t>
            </a:r>
            <a:r>
              <a:rPr lang="en-US" i="1" dirty="0"/>
              <a:t>Leaf </a:t>
            </a:r>
            <a:r>
              <a:rPr lang="en-US" dirty="0"/>
              <a:t>,</a:t>
            </a:r>
            <a:r>
              <a:rPr lang="en-US" i="1" dirty="0" err="1"/>
              <a:t>VegetarianFood</a:t>
            </a:r>
            <a:r>
              <a:rPr lang="en-US" dirty="0"/>
              <a:t>) </a:t>
            </a:r>
          </a:p>
          <a:p>
            <a:pPr marL="0" indent="0">
              <a:buNone/>
            </a:pPr>
            <a:endParaRPr lang="en-US" dirty="0"/>
          </a:p>
          <a:p>
            <a:r>
              <a:rPr lang="en-US" dirty="0"/>
              <a:t>Here, the formula </a:t>
            </a:r>
            <a:r>
              <a:rPr lang="en-US" i="1" dirty="0" err="1"/>
              <a:t>VegetarianRestaurant</a:t>
            </a:r>
            <a:r>
              <a:rPr lang="en-US" i="1" dirty="0"/>
              <a:t>(Leaf ) </a:t>
            </a:r>
            <a:r>
              <a:rPr lang="en-US" dirty="0"/>
              <a:t>matches the antecedent of the rule, thus allowing us to use modus ponens to conclude </a:t>
            </a:r>
            <a:r>
              <a:rPr lang="en-US" i="1" dirty="0"/>
              <a:t>Serves(Leaf ,</a:t>
            </a:r>
            <a:r>
              <a:rPr lang="en-US" i="1" dirty="0" err="1"/>
              <a:t>VegetarianFood</a:t>
            </a:r>
            <a:r>
              <a:rPr lang="en-US" i="1" dirty="0"/>
              <a:t>).</a:t>
            </a:r>
          </a:p>
          <a:p>
            <a:endParaRPr lang="en-US" dirty="0"/>
          </a:p>
        </p:txBody>
      </p:sp>
    </p:spTree>
    <p:extLst>
      <p:ext uri="{BB962C8B-B14F-4D97-AF65-F5344CB8AC3E}">
        <p14:creationId xmlns:p14="http://schemas.microsoft.com/office/powerpoint/2010/main" val="243711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Forward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Forward chaining systems use modus ponens whenever new individual facts are added to the KB.  </a:t>
            </a:r>
          </a:p>
          <a:p>
            <a:r>
              <a:rPr lang="en-US" dirty="0"/>
              <a:t>All applicable implication rules are found and applied, each resulting in the addition of new facts to the knowledge base. </a:t>
            </a:r>
          </a:p>
          <a:p>
            <a:r>
              <a:rPr lang="en-US" dirty="0"/>
              <a:t>These new propositions can also be used to fire implication rules applicable to them. The process continues until no further facts can be deduced.</a:t>
            </a:r>
          </a:p>
          <a:p>
            <a:endParaRPr lang="en-US" dirty="0"/>
          </a:p>
        </p:txBody>
      </p:sp>
    </p:spTree>
    <p:extLst>
      <p:ext uri="{BB962C8B-B14F-4D97-AF65-F5344CB8AC3E}">
        <p14:creationId xmlns:p14="http://schemas.microsoft.com/office/powerpoint/2010/main" val="645256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Backward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In </a:t>
            </a:r>
            <a:r>
              <a:rPr lang="en-US" b="1" dirty="0"/>
              <a:t>backward chaining</a:t>
            </a:r>
            <a:r>
              <a:rPr lang="en-US" dirty="0"/>
              <a:t>, modus ponens is run in reverse to prove specific propositions called </a:t>
            </a:r>
            <a:r>
              <a:rPr lang="en-US" b="1" dirty="0"/>
              <a:t>queries.</a:t>
            </a:r>
            <a:r>
              <a:rPr lang="en-US" dirty="0"/>
              <a:t> </a:t>
            </a:r>
          </a:p>
          <a:p>
            <a:pPr marL="457200" indent="-457200">
              <a:buFont typeface="+mj-lt"/>
              <a:buAutoNum type="arabicPeriod"/>
            </a:pPr>
            <a:r>
              <a:rPr lang="en-US" dirty="0"/>
              <a:t>See if the query formula is true by determining if it is present in the knowledge base.</a:t>
            </a:r>
          </a:p>
          <a:p>
            <a:pPr marL="457200" indent="-457200">
              <a:buFont typeface="+mj-lt"/>
              <a:buAutoNum type="arabicPeriod"/>
            </a:pPr>
            <a:r>
              <a:rPr lang="en-US" dirty="0"/>
              <a:t>If not, search for applicable implication rules present in the knowledge base.</a:t>
            </a:r>
          </a:p>
          <a:p>
            <a:pPr marL="0" indent="0">
              <a:buNone/>
            </a:pPr>
            <a:r>
              <a:rPr lang="en-US" dirty="0"/>
              <a:t>Applicable rules are ones where the consequent matches the query formula. If there are any such rules, then the query can be proved if the antecedent of any one them can be shown to be true. This can be performed recursively.</a:t>
            </a:r>
          </a:p>
        </p:txBody>
      </p:sp>
    </p:spTree>
    <p:extLst>
      <p:ext uri="{BB962C8B-B14F-4D97-AF65-F5344CB8AC3E}">
        <p14:creationId xmlns:p14="http://schemas.microsoft.com/office/powerpoint/2010/main" val="689486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D6E3-5D68-E04A-86A6-9313C4B91489}"/>
              </a:ext>
            </a:extLst>
          </p:cNvPr>
          <p:cNvSpPr>
            <a:spLocks noGrp="1"/>
          </p:cNvSpPr>
          <p:nvPr>
            <p:ph type="title"/>
          </p:nvPr>
        </p:nvSpPr>
        <p:spPr/>
        <p:txBody>
          <a:bodyPr/>
          <a:lstStyle/>
          <a:p>
            <a:r>
              <a:rPr lang="en-US" dirty="0"/>
              <a:t>Backward Chaining ≠ Reasoning Backwards</a:t>
            </a:r>
          </a:p>
        </p:txBody>
      </p:sp>
      <p:sp>
        <p:nvSpPr>
          <p:cNvPr id="3" name="Content Placeholder 2">
            <a:extLst>
              <a:ext uri="{FF2B5EF4-FFF2-40B4-BE49-F238E27FC236}">
                <a16:creationId xmlns:a16="http://schemas.microsoft.com/office/drawing/2014/main" id="{7B3F8CB2-B47C-294A-BDA5-CD8630761F3D}"/>
              </a:ext>
            </a:extLst>
          </p:cNvPr>
          <p:cNvSpPr>
            <a:spLocks noGrp="1"/>
          </p:cNvSpPr>
          <p:nvPr>
            <p:ph idx="1"/>
          </p:nvPr>
        </p:nvSpPr>
        <p:spPr/>
        <p:txBody>
          <a:bodyPr/>
          <a:lstStyle/>
          <a:p>
            <a:r>
              <a:rPr lang="en-US" dirty="0"/>
              <a:t>Backward chaining reasons from queries to </a:t>
            </a:r>
            <a:r>
              <a:rPr lang="en-US" b="1" dirty="0"/>
              <a:t>known</a:t>
            </a:r>
            <a:r>
              <a:rPr lang="en-US" dirty="0"/>
              <a:t> </a:t>
            </a:r>
            <a:r>
              <a:rPr lang="en-US" b="1" dirty="0"/>
              <a:t>facts</a:t>
            </a:r>
            <a:r>
              <a:rPr lang="en-US" dirty="0"/>
              <a:t>.</a:t>
            </a:r>
          </a:p>
          <a:p>
            <a:r>
              <a:rPr lang="en-US" dirty="0"/>
              <a:t>Reasoning backwards goes from known consequents to </a:t>
            </a:r>
            <a:r>
              <a:rPr lang="en-US" b="1" dirty="0"/>
              <a:t>unknown antecedents.</a:t>
            </a:r>
          </a:p>
          <a:p>
            <a:endParaRPr lang="en-US" dirty="0"/>
          </a:p>
          <a:p>
            <a:r>
              <a:rPr lang="en-US" dirty="0"/>
              <a:t>Reasoning backwards is an </a:t>
            </a:r>
            <a:r>
              <a:rPr lang="en-US" b="1" dirty="0"/>
              <a:t>invalid</a:t>
            </a:r>
            <a:r>
              <a:rPr lang="en-US" dirty="0"/>
              <a:t>.</a:t>
            </a:r>
            <a:br>
              <a:rPr lang="en-US" dirty="0"/>
            </a:br>
            <a:r>
              <a:rPr lang="en-US" dirty="0"/>
              <a:t>Sometimes it is useful for determining  what is </a:t>
            </a:r>
            <a:r>
              <a:rPr lang="en-US" b="1" dirty="0"/>
              <a:t>plausible. </a:t>
            </a:r>
            <a:r>
              <a:rPr lang="en-US" dirty="0"/>
              <a:t>Plausible reasoning from consequents to antecedents is known as </a:t>
            </a:r>
            <a:r>
              <a:rPr lang="en-US" b="1" dirty="0"/>
              <a:t>abduction.</a:t>
            </a:r>
          </a:p>
          <a:p>
            <a:endParaRPr lang="en-US" dirty="0"/>
          </a:p>
        </p:txBody>
      </p:sp>
    </p:spTree>
    <p:extLst>
      <p:ext uri="{BB962C8B-B14F-4D97-AF65-F5344CB8AC3E}">
        <p14:creationId xmlns:p14="http://schemas.microsoft.com/office/powerpoint/2010/main" val="376855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128F-08D0-2149-85FB-309057CE125B}"/>
              </a:ext>
            </a:extLst>
          </p:cNvPr>
          <p:cNvSpPr>
            <a:spLocks noGrp="1"/>
          </p:cNvSpPr>
          <p:nvPr>
            <p:ph type="title"/>
          </p:nvPr>
        </p:nvSpPr>
        <p:spPr/>
        <p:txBody>
          <a:bodyPr/>
          <a:lstStyle/>
          <a:p>
            <a:r>
              <a:rPr lang="en-US" dirty="0"/>
              <a:t>Soundness and Completeness</a:t>
            </a:r>
          </a:p>
        </p:txBody>
      </p:sp>
      <p:sp>
        <p:nvSpPr>
          <p:cNvPr id="3" name="Content Placeholder 2">
            <a:extLst>
              <a:ext uri="{FF2B5EF4-FFF2-40B4-BE49-F238E27FC236}">
                <a16:creationId xmlns:a16="http://schemas.microsoft.com/office/drawing/2014/main" id="{25C29FED-0F21-AF47-A54D-C21695DF43D2}"/>
              </a:ext>
            </a:extLst>
          </p:cNvPr>
          <p:cNvSpPr>
            <a:spLocks noGrp="1"/>
          </p:cNvSpPr>
          <p:nvPr>
            <p:ph idx="1"/>
          </p:nvPr>
        </p:nvSpPr>
        <p:spPr/>
        <p:txBody>
          <a:bodyPr/>
          <a:lstStyle/>
          <a:p>
            <a:r>
              <a:rPr lang="en-US" dirty="0"/>
              <a:t>Forward and backward chaining are both </a:t>
            </a:r>
            <a:r>
              <a:rPr lang="en-US" b="1" dirty="0"/>
              <a:t>sound </a:t>
            </a:r>
            <a:r>
              <a:rPr lang="en-US" dirty="0"/>
              <a:t>(meaning all inferences that we draw using them are </a:t>
            </a:r>
            <a:r>
              <a:rPr lang="en-US" b="1" dirty="0"/>
              <a:t>valid</a:t>
            </a:r>
            <a:r>
              <a:rPr lang="en-US" dirty="0"/>
              <a:t>). However, neither is </a:t>
            </a:r>
            <a:r>
              <a:rPr lang="en-US" b="1" dirty="0"/>
              <a:t>complete</a:t>
            </a:r>
            <a:r>
              <a:rPr lang="en-US" dirty="0"/>
              <a:t>. </a:t>
            </a:r>
          </a:p>
          <a:p>
            <a:r>
              <a:rPr lang="en-US" dirty="0"/>
              <a:t>The fact that they are not complete means that there are </a:t>
            </a:r>
            <a:r>
              <a:rPr lang="en-US" b="1" dirty="0"/>
              <a:t>valid inferences that cannot be found </a:t>
            </a:r>
            <a:r>
              <a:rPr lang="en-US" dirty="0"/>
              <a:t>by systems using these methods alone. </a:t>
            </a:r>
          </a:p>
          <a:p>
            <a:r>
              <a:rPr lang="en-US" dirty="0"/>
              <a:t>An alternative inference technique called </a:t>
            </a:r>
            <a:r>
              <a:rPr lang="en-US" b="1" dirty="0"/>
              <a:t>resolution</a:t>
            </a:r>
            <a:r>
              <a:rPr lang="en-US" dirty="0"/>
              <a:t> is but sound and complete, but it is far more computationally expensive, so most systems just use chaining.</a:t>
            </a:r>
          </a:p>
        </p:txBody>
      </p:sp>
    </p:spTree>
    <p:extLst>
      <p:ext uri="{BB962C8B-B14F-4D97-AF65-F5344CB8AC3E}">
        <p14:creationId xmlns:p14="http://schemas.microsoft.com/office/powerpoint/2010/main" val="150367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solidFill>
                  <a:srgbClr val="C00000"/>
                </a:solidFill>
              </a:rPr>
              <a:t>Wrap Up: Logical Representation of Sentence Meaning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16</a:t>
            </a:r>
            <a:endParaRPr lang="en-US" dirty="0"/>
          </a:p>
        </p:txBody>
      </p:sp>
    </p:spTree>
    <p:extLst>
      <p:ext uri="{BB962C8B-B14F-4D97-AF65-F5344CB8AC3E}">
        <p14:creationId xmlns:p14="http://schemas.microsoft.com/office/powerpoint/2010/main" val="569850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5CB19B-2D4A-284B-A11B-E74BBCBF7DE7}"/>
              </a:ext>
            </a:extLst>
          </p:cNvPr>
          <p:cNvSpPr/>
          <p:nvPr/>
        </p:nvSpPr>
        <p:spPr>
          <a:xfrm>
            <a:off x="822959" y="3124200"/>
            <a:ext cx="3825242"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536CC-EB7A-1A48-8EF0-88EDF91573EA}"/>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E1A2A706-CFF9-F543-83F9-CADAA4716A44}"/>
              </a:ext>
            </a:extLst>
          </p:cNvPr>
          <p:cNvSpPr>
            <a:spLocks noGrp="1"/>
          </p:cNvSpPr>
          <p:nvPr>
            <p:ph idx="1"/>
          </p:nvPr>
        </p:nvSpPr>
        <p:spPr/>
        <p:txBody>
          <a:bodyPr/>
          <a:lstStyle/>
          <a:p>
            <a:r>
              <a:rPr lang="en-US" dirty="0"/>
              <a:t>One limitation of FOL is that it only allows events with a </a:t>
            </a:r>
            <a:r>
              <a:rPr lang="en-US" b="1" dirty="0"/>
              <a:t>fixed</a:t>
            </a:r>
            <a:r>
              <a:rPr lang="en-US" dirty="0"/>
              <a:t> </a:t>
            </a:r>
            <a:r>
              <a:rPr lang="en-US" b="1" dirty="0"/>
              <a:t>arity</a:t>
            </a:r>
            <a:r>
              <a:rPr lang="en-US" dirty="0"/>
              <a:t> (number of arguments).   </a:t>
            </a:r>
          </a:p>
          <a:p>
            <a:r>
              <a:rPr lang="en-US" dirty="0"/>
              <a:t>Ideally, there would be a direct mapping from a verb’s subcategorization frame onto a FOL predicate.  </a:t>
            </a:r>
          </a:p>
          <a:p>
            <a:r>
              <a:rPr lang="en-US" i="1" dirty="0"/>
              <a:t>Leaf serves vegetarian fare </a:t>
            </a:r>
            <a:br>
              <a:rPr lang="en-US" i="1" dirty="0"/>
            </a:br>
            <a:r>
              <a:rPr lang="en-US" i="1" dirty="0"/>
              <a:t>=</a:t>
            </a:r>
            <a:br>
              <a:rPr lang="en-US" i="1" dirty="0"/>
            </a:br>
            <a:r>
              <a:rPr lang="en-US" i="1" dirty="0"/>
              <a:t>Serves</a:t>
            </a:r>
            <a:r>
              <a:rPr lang="en-US" dirty="0"/>
              <a:t>(</a:t>
            </a:r>
            <a:r>
              <a:rPr lang="en-US" i="1" dirty="0"/>
              <a:t>Leaf </a:t>
            </a:r>
            <a:r>
              <a:rPr lang="en-US" dirty="0"/>
              <a:t>,</a:t>
            </a:r>
            <a:r>
              <a:rPr lang="en-US" i="1" dirty="0" err="1"/>
              <a:t>VegetarianFare</a:t>
            </a:r>
            <a:r>
              <a:rPr lang="en-US" dirty="0"/>
              <a:t>) </a:t>
            </a:r>
          </a:p>
          <a:p>
            <a:r>
              <a:rPr lang="en-US" dirty="0"/>
              <a:t>However, </a:t>
            </a:r>
            <a:r>
              <a:rPr lang="en-US" b="1" dirty="0"/>
              <a:t>events</a:t>
            </a:r>
            <a:r>
              <a:rPr lang="en-US" dirty="0"/>
              <a:t> are more complicated since events may involve a host of participants, props, times and locations. </a:t>
            </a:r>
          </a:p>
          <a:p>
            <a:endParaRPr lang="en-US" dirty="0"/>
          </a:p>
        </p:txBody>
      </p:sp>
    </p:spTree>
    <p:extLst>
      <p:ext uri="{BB962C8B-B14F-4D97-AF65-F5344CB8AC3E}">
        <p14:creationId xmlns:p14="http://schemas.microsoft.com/office/powerpoint/2010/main" val="1185260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9F15-CADC-6942-9440-FAC2E423A210}"/>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5C3870DC-3A13-5745-8859-B884C41DF4D4}"/>
              </a:ext>
            </a:extLst>
          </p:cNvPr>
          <p:cNvSpPr>
            <a:spLocks noGrp="1"/>
          </p:cNvSpPr>
          <p:nvPr>
            <p:ph idx="1"/>
          </p:nvPr>
        </p:nvSpPr>
        <p:spPr>
          <a:xfrm>
            <a:off x="822959" y="1845734"/>
            <a:ext cx="7543801" cy="4631266"/>
          </a:xfrm>
        </p:spPr>
        <p:txBody>
          <a:bodyPr>
            <a:normAutofit/>
          </a:bodyPr>
          <a:lstStyle/>
          <a:p>
            <a:r>
              <a:rPr lang="en-US" dirty="0"/>
              <a:t>Choosing the correct number of arguments for the predicate representing the meaning of </a:t>
            </a:r>
            <a:r>
              <a:rPr lang="en-US" b="1" dirty="0"/>
              <a:t>eat </a:t>
            </a:r>
            <a:r>
              <a:rPr lang="en-US" dirty="0"/>
              <a:t>is tricky.</a:t>
            </a:r>
          </a:p>
          <a:p>
            <a:pPr marL="457200" indent="-457200">
              <a:buFont typeface="+mj-lt"/>
              <a:buAutoNum type="arabicPeriod"/>
            </a:pPr>
            <a:r>
              <a:rPr lang="en-US" dirty="0"/>
              <a:t>I ate.</a:t>
            </a:r>
          </a:p>
          <a:p>
            <a:pPr marL="457200" indent="-457200">
              <a:buFont typeface="+mj-lt"/>
              <a:buAutoNum type="arabicPeriod"/>
            </a:pPr>
            <a:r>
              <a:rPr lang="en-US" dirty="0"/>
              <a:t>I ate a turkey sandwich.</a:t>
            </a:r>
          </a:p>
          <a:p>
            <a:pPr marL="457200" indent="-457200">
              <a:buFont typeface="+mj-lt"/>
              <a:buAutoNum type="arabicPeriod"/>
            </a:pPr>
            <a:r>
              <a:rPr lang="en-US" dirty="0"/>
              <a:t>I ate a turkey sandwich at my desk. </a:t>
            </a:r>
          </a:p>
          <a:p>
            <a:pPr marL="457200" indent="-457200">
              <a:buFont typeface="+mj-lt"/>
              <a:buAutoNum type="arabicPeriod"/>
            </a:pPr>
            <a:r>
              <a:rPr lang="en-US" dirty="0"/>
              <a:t>I ate at my desk.</a:t>
            </a:r>
          </a:p>
          <a:p>
            <a:pPr marL="457200" indent="-457200">
              <a:buFont typeface="+mj-lt"/>
              <a:buAutoNum type="arabicPeriod"/>
            </a:pPr>
            <a:r>
              <a:rPr lang="en-US" dirty="0"/>
              <a:t>I ate lunch.</a:t>
            </a:r>
          </a:p>
          <a:p>
            <a:pPr marL="457200" indent="-457200">
              <a:buFont typeface="+mj-lt"/>
              <a:buAutoNum type="arabicPeriod"/>
            </a:pPr>
            <a:r>
              <a:rPr lang="en-US" dirty="0"/>
              <a:t>I ate a turkey sandwich for lunch.</a:t>
            </a:r>
          </a:p>
          <a:p>
            <a:pPr marL="457200" indent="-457200">
              <a:buFont typeface="+mj-lt"/>
              <a:buAutoNum type="arabicPeriod"/>
            </a:pPr>
            <a:r>
              <a:rPr lang="en-US" dirty="0"/>
              <a:t>I ate a turkey sandwich for lunch at my desk </a:t>
            </a:r>
          </a:p>
          <a:p>
            <a:pPr marL="457200" indent="-457200">
              <a:buFont typeface="+mj-lt"/>
              <a:buAutoNum type="arabicPeriod"/>
            </a:pPr>
            <a:endParaRPr lang="en-US" dirty="0"/>
          </a:p>
        </p:txBody>
      </p:sp>
    </p:spTree>
    <p:extLst>
      <p:ext uri="{BB962C8B-B14F-4D97-AF65-F5344CB8AC3E}">
        <p14:creationId xmlns:p14="http://schemas.microsoft.com/office/powerpoint/2010/main" val="304582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6082E-493D-C543-AB19-0755C5B7ADF2}"/>
              </a:ext>
            </a:extLst>
          </p:cNvPr>
          <p:cNvSpPr/>
          <p:nvPr/>
        </p:nvSpPr>
        <p:spPr>
          <a:xfrm>
            <a:off x="777240" y="4902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553AE88-C785-6F4D-8ED6-8A90B0AE93F2}"/>
              </a:ext>
            </a:extLst>
          </p:cNvPr>
          <p:cNvSpPr/>
          <p:nvPr/>
        </p:nvSpPr>
        <p:spPr>
          <a:xfrm>
            <a:off x="3657600" y="3149600"/>
            <a:ext cx="1905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164DD-5DEB-ED44-B607-F7785084163A}"/>
              </a:ext>
            </a:extLst>
          </p:cNvPr>
          <p:cNvSpPr>
            <a:spLocks noGrp="1"/>
          </p:cNvSpPr>
          <p:nvPr>
            <p:ph type="title"/>
          </p:nvPr>
        </p:nvSpPr>
        <p:spPr/>
        <p:txBody>
          <a:bodyPr/>
          <a:lstStyle/>
          <a:p>
            <a:r>
              <a:rPr lang="en-US" dirty="0"/>
              <a:t>Event variables</a:t>
            </a:r>
          </a:p>
        </p:txBody>
      </p:sp>
      <p:sp>
        <p:nvSpPr>
          <p:cNvPr id="3" name="Content Placeholder 2">
            <a:extLst>
              <a:ext uri="{FF2B5EF4-FFF2-40B4-BE49-F238E27FC236}">
                <a16:creationId xmlns:a16="http://schemas.microsoft.com/office/drawing/2014/main" id="{6BF1833D-380B-C84E-87B2-D4881B9F5D6B}"/>
              </a:ext>
            </a:extLst>
          </p:cNvPr>
          <p:cNvSpPr>
            <a:spLocks noGrp="1"/>
          </p:cNvSpPr>
          <p:nvPr>
            <p:ph idx="1"/>
          </p:nvPr>
        </p:nvSpPr>
        <p:spPr>
          <a:xfrm>
            <a:off x="822959" y="1845734"/>
            <a:ext cx="7543801" cy="4725662"/>
          </a:xfrm>
        </p:spPr>
        <p:txBody>
          <a:bodyPr/>
          <a:lstStyle/>
          <a:p>
            <a:r>
              <a:rPr lang="en-US" b="1" dirty="0"/>
              <a:t>Event variables </a:t>
            </a:r>
            <a:r>
              <a:rPr lang="en-US" dirty="0"/>
              <a:t>to allow us to make assertions about an event without using a single predicate with a fixed number of arguments.</a:t>
            </a:r>
          </a:p>
          <a:p>
            <a:pPr marL="457200" indent="-457200">
              <a:buFont typeface="+mj-lt"/>
              <a:buAutoNum type="arabicPeriod"/>
            </a:pPr>
            <a:r>
              <a:rPr lang="en-US" b="1" dirty="0"/>
              <a:t>Event predicates </a:t>
            </a:r>
            <a:r>
              <a:rPr lang="en-US" dirty="0"/>
              <a:t>are refactored with an existentially quantified variable as their </a:t>
            </a:r>
            <a:r>
              <a:rPr lang="en-US" b="1" dirty="0"/>
              <a:t>only</a:t>
            </a:r>
            <a:r>
              <a:rPr lang="en-US" dirty="0"/>
              <a:t> argument.</a:t>
            </a:r>
          </a:p>
          <a:p>
            <a:pPr marL="0" indent="0" algn="ctr">
              <a:buNone/>
            </a:pPr>
            <a:r>
              <a:rPr lang="en-US" dirty="0"/>
              <a:t>∃</a:t>
            </a:r>
            <a:r>
              <a:rPr lang="en-US" i="1" dirty="0"/>
              <a:t>e Eating</a:t>
            </a:r>
            <a:r>
              <a:rPr lang="en-US" dirty="0"/>
              <a:t>(</a:t>
            </a:r>
            <a:r>
              <a:rPr lang="en-US" i="1" dirty="0"/>
              <a:t>e</a:t>
            </a:r>
            <a:r>
              <a:rPr lang="en-US" dirty="0"/>
              <a:t>) </a:t>
            </a:r>
          </a:p>
          <a:p>
            <a:pPr marL="457200" indent="-457200">
              <a:buFont typeface="+mj-lt"/>
              <a:buAutoNum type="arabicPeriod" startAt="2"/>
            </a:pPr>
            <a:r>
              <a:rPr lang="en-US" dirty="0"/>
              <a:t>We can introduce </a:t>
            </a:r>
            <a:r>
              <a:rPr lang="en-US" b="1" dirty="0"/>
              <a:t>additional predicates </a:t>
            </a:r>
            <a:r>
              <a:rPr lang="en-US" dirty="0"/>
              <a:t>to </a:t>
            </a:r>
            <a:r>
              <a:rPr lang="en-US" b="1" dirty="0"/>
              <a:t>represent the other information </a:t>
            </a:r>
            <a:r>
              <a:rPr lang="en-US" dirty="0"/>
              <a:t>we have about the event. These predicates take an event variable as their first argument and related FOL terms as their second argument</a:t>
            </a:r>
          </a:p>
          <a:p>
            <a:pPr marL="0" indent="0" algn="ctr">
              <a:buNone/>
            </a:pPr>
            <a:r>
              <a:rPr lang="en-US" dirty="0"/>
              <a:t>∃</a:t>
            </a:r>
            <a:r>
              <a:rPr lang="en-US" i="1" dirty="0"/>
              <a:t>e Eating</a:t>
            </a:r>
            <a:r>
              <a:rPr lang="en-US" dirty="0"/>
              <a:t>(</a:t>
            </a:r>
            <a:r>
              <a:rPr lang="en-US" i="1" dirty="0"/>
              <a:t>e</a:t>
            </a:r>
            <a:r>
              <a:rPr lang="en-US" dirty="0"/>
              <a:t>) ∧ </a:t>
            </a:r>
            <a:r>
              <a:rPr lang="en-US" i="1" dirty="0"/>
              <a:t>Eater</a:t>
            </a:r>
            <a:r>
              <a:rPr lang="en-US" dirty="0"/>
              <a:t>(</a:t>
            </a:r>
            <a:r>
              <a:rPr lang="en-US" i="1" dirty="0"/>
              <a:t>e</a:t>
            </a:r>
            <a:r>
              <a:rPr lang="en-US" dirty="0"/>
              <a:t>, </a:t>
            </a:r>
            <a:r>
              <a:rPr lang="en-US" i="1" dirty="0"/>
              <a:t>Speaker</a:t>
            </a:r>
            <a:r>
              <a:rPr lang="en-US" dirty="0"/>
              <a:t>) ∧ </a:t>
            </a:r>
            <a:r>
              <a:rPr lang="en-US" i="1" dirty="0"/>
              <a:t>Eaten</a:t>
            </a:r>
            <a:r>
              <a:rPr lang="en-US" dirty="0"/>
              <a:t>(</a:t>
            </a:r>
            <a:r>
              <a:rPr lang="en-US" i="1" dirty="0"/>
              <a:t>e</a:t>
            </a:r>
            <a:r>
              <a:rPr lang="en-US" dirty="0"/>
              <a:t>, </a:t>
            </a:r>
            <a:r>
              <a:rPr lang="en-US" i="1" dirty="0" err="1"/>
              <a:t>TurkeySandwich</a:t>
            </a:r>
            <a:r>
              <a:rPr lang="en-US" dirty="0"/>
              <a:t>) </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763757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C39-A44C-7847-8F9F-D9B1BD2FF65C}"/>
              </a:ext>
            </a:extLst>
          </p:cNvPr>
          <p:cNvSpPr>
            <a:spLocks noGrp="1"/>
          </p:cNvSpPr>
          <p:nvPr>
            <p:ph type="title"/>
          </p:nvPr>
        </p:nvSpPr>
        <p:spPr/>
        <p:txBody>
          <a:bodyPr/>
          <a:lstStyle/>
          <a:p>
            <a:r>
              <a:rPr lang="en-US" dirty="0">
                <a:solidFill>
                  <a:schemeClr val="tx1"/>
                </a:solidFill>
              </a:rPr>
              <a:t>Neo-</a:t>
            </a:r>
            <a:r>
              <a:rPr lang="en-US" dirty="0" err="1">
                <a:solidFill>
                  <a:schemeClr val="tx1"/>
                </a:solidFill>
              </a:rPr>
              <a:t>Davidsonian</a:t>
            </a:r>
            <a:r>
              <a:rPr lang="en-US" dirty="0">
                <a:solidFill>
                  <a:schemeClr val="tx1"/>
                </a:solidFill>
              </a:rPr>
              <a:t> Events</a:t>
            </a:r>
            <a:endParaRPr lang="en-US" dirty="0"/>
          </a:p>
        </p:txBody>
      </p:sp>
      <p:sp>
        <p:nvSpPr>
          <p:cNvPr id="3" name="Content Placeholder 2">
            <a:extLst>
              <a:ext uri="{FF2B5EF4-FFF2-40B4-BE49-F238E27FC236}">
                <a16:creationId xmlns:a16="http://schemas.microsoft.com/office/drawing/2014/main" id="{1CF98BF3-2B56-334E-BAC9-E77ADE6F4587}"/>
              </a:ext>
            </a:extLst>
          </p:cNvPr>
          <p:cNvSpPr>
            <a:spLocks noGrp="1"/>
          </p:cNvSpPr>
          <p:nvPr>
            <p:ph idx="1"/>
          </p:nvPr>
        </p:nvSpPr>
        <p:spPr/>
        <p:txBody>
          <a:bodyPr>
            <a:normAutofit/>
          </a:bodyPr>
          <a:lstStyle/>
          <a:p>
            <a:pPr marL="457200" indent="-457200">
              <a:buFont typeface="+mj-lt"/>
              <a:buAutoNum type="arabicPeriod"/>
            </a:pPr>
            <a:r>
              <a:rPr lang="en-US" dirty="0"/>
              <a:t>Events are captured with predicates that take a single event variable as an argument. </a:t>
            </a:r>
          </a:p>
          <a:p>
            <a:pPr marL="457200" indent="-457200">
              <a:buFont typeface="+mj-lt"/>
              <a:buAutoNum type="arabicPeriod"/>
            </a:pPr>
            <a:r>
              <a:rPr lang="en-US" dirty="0"/>
              <a:t>We don’t need to specify a fixed number of arguments for a FOL predicate.  Instead, we can glue on as many as are provided in the input.</a:t>
            </a:r>
          </a:p>
          <a:p>
            <a:pPr marL="457200" indent="-457200">
              <a:buFont typeface="+mj-lt"/>
              <a:buAutoNum type="arabicPeriod"/>
            </a:pPr>
            <a:r>
              <a:rPr lang="en-US" dirty="0"/>
              <a:t>No more roles are postulated than are mentioned in the input. </a:t>
            </a:r>
          </a:p>
          <a:p>
            <a:pPr marL="457200" indent="-457200">
              <a:buFont typeface="+mj-lt"/>
              <a:buAutoNum type="arabicPeriod"/>
            </a:pPr>
            <a:r>
              <a:rPr lang="en-US" dirty="0"/>
              <a:t>The connections across related inputs that share the same predicate are satisfied without the need for additional inference. </a:t>
            </a:r>
          </a:p>
          <a:p>
            <a:endParaRPr lang="en-US" dirty="0"/>
          </a:p>
        </p:txBody>
      </p:sp>
    </p:spTree>
    <p:extLst>
      <p:ext uri="{BB962C8B-B14F-4D97-AF65-F5344CB8AC3E}">
        <p14:creationId xmlns:p14="http://schemas.microsoft.com/office/powerpoint/2010/main" val="2873650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pic>
        <p:nvPicPr>
          <p:cNvPr id="4" name="Picture 3">
            <a:extLst>
              <a:ext uri="{FF2B5EF4-FFF2-40B4-BE49-F238E27FC236}">
                <a16:creationId xmlns:a16="http://schemas.microsoft.com/office/drawing/2014/main" id="{F0F2432C-F226-CE4D-B7F1-AA6D3F4F7DAD}"/>
              </a:ext>
            </a:extLst>
          </p:cNvPr>
          <p:cNvPicPr>
            <a:picLocks noChangeAspect="1"/>
          </p:cNvPicPr>
          <p:nvPr/>
        </p:nvPicPr>
        <p:blipFill>
          <a:blip r:embed="rId3"/>
          <a:stretch>
            <a:fillRect/>
          </a:stretch>
        </p:blipFill>
        <p:spPr>
          <a:xfrm>
            <a:off x="953024" y="2590800"/>
            <a:ext cx="7283669" cy="4267200"/>
          </a:xfrm>
          <a:prstGeom prst="rect">
            <a:avLst/>
          </a:prstGeom>
        </p:spPr>
      </p:pic>
    </p:spTree>
    <p:extLst>
      <p:ext uri="{BB962C8B-B14F-4D97-AF65-F5344CB8AC3E}">
        <p14:creationId xmlns:p14="http://schemas.microsoft.com/office/powerpoint/2010/main" val="182718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r>
              <a:rPr lang="en-US" dirty="0"/>
              <a:t>Time flows forward and that events are associated with either </a:t>
            </a:r>
            <a:r>
              <a:rPr lang="en-US" b="1" dirty="0"/>
              <a:t>points</a:t>
            </a:r>
            <a:r>
              <a:rPr lang="en-US" dirty="0"/>
              <a:t> or </a:t>
            </a:r>
            <a:r>
              <a:rPr lang="en-US" b="1" dirty="0"/>
              <a:t>intervals</a:t>
            </a:r>
            <a:r>
              <a:rPr lang="en-US" dirty="0"/>
              <a:t> in time, as on a timeline. </a:t>
            </a:r>
          </a:p>
          <a:p>
            <a:r>
              <a:rPr lang="en-US" dirty="0"/>
              <a:t>We can order distinct events by situating them on the timeline; one event precedes another if the flow of time leads from the first event to the second. </a:t>
            </a:r>
          </a:p>
          <a:p>
            <a:r>
              <a:rPr lang="en-US" dirty="0"/>
              <a:t>Represent the current moment in time as a point, and we can then easily define familiar notions of </a:t>
            </a:r>
            <a:r>
              <a:rPr lang="en-US" b="1" dirty="0"/>
              <a:t>past</a:t>
            </a:r>
            <a:r>
              <a:rPr lang="en-US" dirty="0"/>
              <a:t>, </a:t>
            </a:r>
            <a:r>
              <a:rPr lang="en-US" b="1" dirty="0"/>
              <a:t>present</a:t>
            </a:r>
            <a:r>
              <a:rPr lang="en-US" dirty="0"/>
              <a:t>, and </a:t>
            </a:r>
            <a:r>
              <a:rPr lang="en-US" b="1" dirty="0"/>
              <a:t>future</a:t>
            </a:r>
            <a:r>
              <a:rPr lang="en-US" dirty="0"/>
              <a:t>.</a:t>
            </a:r>
          </a:p>
          <a:p>
            <a:endParaRPr lang="en-US" dirty="0"/>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spTree>
    <p:extLst>
      <p:ext uri="{BB962C8B-B14F-4D97-AF65-F5344CB8AC3E}">
        <p14:creationId xmlns:p14="http://schemas.microsoft.com/office/powerpoint/2010/main" val="301481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A7E812-1A65-9A48-B81F-E796C98D3E47}"/>
              </a:ext>
            </a:extLst>
          </p:cNvPr>
          <p:cNvSpPr/>
          <p:nvPr/>
        </p:nvSpPr>
        <p:spPr>
          <a:xfrm>
            <a:off x="803909" y="4267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A61BC-C991-3445-BB9B-140DD2FB48E2}"/>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2AD3B742-EEDB-9848-B400-66B7A151BA5B}"/>
              </a:ext>
            </a:extLst>
          </p:cNvPr>
          <p:cNvSpPr>
            <a:spLocks noGrp="1"/>
          </p:cNvSpPr>
          <p:nvPr>
            <p:ph idx="1"/>
          </p:nvPr>
        </p:nvSpPr>
        <p:spPr>
          <a:xfrm>
            <a:off x="822959" y="1845734"/>
            <a:ext cx="7787641" cy="5012266"/>
          </a:xfrm>
        </p:spPr>
        <p:txBody>
          <a:bodyPr>
            <a:normAutofit/>
          </a:bodyPr>
          <a:lstStyle/>
          <a:p>
            <a:r>
              <a:rPr lang="en-US" dirty="0"/>
              <a:t>These sentences only differ in the </a:t>
            </a:r>
            <a:r>
              <a:rPr lang="en-US" b="1" dirty="0"/>
              <a:t>tense</a:t>
            </a:r>
            <a:r>
              <a:rPr lang="en-US" dirty="0"/>
              <a:t> of the verb.</a:t>
            </a:r>
          </a:p>
          <a:p>
            <a:pPr marL="457200" indent="-457200">
              <a:buFont typeface="+mj-lt"/>
              <a:buAutoNum type="arabicPeriod"/>
            </a:pPr>
            <a:r>
              <a:rPr lang="en-US" dirty="0"/>
              <a:t>I arrived in New York.</a:t>
            </a:r>
          </a:p>
          <a:p>
            <a:pPr marL="457200" indent="-457200">
              <a:buFont typeface="+mj-lt"/>
              <a:buAutoNum type="arabicPeriod"/>
            </a:pPr>
            <a:r>
              <a:rPr lang="en-US" dirty="0"/>
              <a:t>I am arriving in New York.</a:t>
            </a:r>
          </a:p>
          <a:p>
            <a:pPr marL="457200" indent="-457200">
              <a:buFont typeface="+mj-lt"/>
              <a:buAutoNum type="arabicPeriod"/>
            </a:pPr>
            <a:r>
              <a:rPr lang="en-US" dirty="0"/>
              <a:t>I will arrive in New York.</a:t>
            </a:r>
            <a:br>
              <a:rPr lang="en-US" dirty="0"/>
            </a:br>
            <a:endParaRPr lang="en-US" dirty="0"/>
          </a:p>
          <a:p>
            <a:r>
              <a:rPr lang="en-US" dirty="0"/>
              <a:t>A Neo-</a:t>
            </a:r>
            <a:r>
              <a:rPr lang="en-US" dirty="0" err="1"/>
              <a:t>Davidsonian</a:t>
            </a:r>
            <a:r>
              <a:rPr lang="en-US" dirty="0"/>
              <a:t> event representation would give us:</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p>
          <a:p>
            <a:r>
              <a:rPr lang="en-US" dirty="0"/>
              <a:t>How can we represent the temporal information specified by the verb tense? </a:t>
            </a:r>
            <a:r>
              <a:rPr lang="en-US" i="1" dirty="0"/>
              <a:t>By predicating additional information about the event variable </a:t>
            </a:r>
            <a:r>
              <a:rPr lang="en-US" b="1" i="1" dirty="0"/>
              <a:t>e</a:t>
            </a:r>
            <a:r>
              <a:rPr lang="en-US" i="1" dirty="0"/>
              <a:t>. </a:t>
            </a:r>
          </a:p>
          <a:p>
            <a:endParaRPr lang="en-US" dirty="0"/>
          </a:p>
        </p:txBody>
      </p:sp>
    </p:spTree>
    <p:extLst>
      <p:ext uri="{BB962C8B-B14F-4D97-AF65-F5344CB8AC3E}">
        <p14:creationId xmlns:p14="http://schemas.microsoft.com/office/powerpoint/2010/main" val="377278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D10634-72DC-3A4D-BC85-F7AF97509F7C}"/>
              </a:ext>
            </a:extLst>
          </p:cNvPr>
          <p:cNvSpPr/>
          <p:nvPr/>
        </p:nvSpPr>
        <p:spPr>
          <a:xfrm>
            <a:off x="822958" y="34290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C0603B-A3ED-0444-A857-55C50FF341C6}"/>
              </a:ext>
            </a:extLst>
          </p:cNvPr>
          <p:cNvSpPr/>
          <p:nvPr/>
        </p:nvSpPr>
        <p:spPr>
          <a:xfrm>
            <a:off x="842008" y="46482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947741-7BC9-C843-B1CA-DE5AE68F24EB}"/>
              </a:ext>
            </a:extLst>
          </p:cNvPr>
          <p:cNvSpPr/>
          <p:nvPr/>
        </p:nvSpPr>
        <p:spPr>
          <a:xfrm>
            <a:off x="822960" y="22860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1D727-CD14-7348-9AB9-C816A273B721}"/>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A9DCBD88-61F0-8A4E-8322-003DDA97017F}"/>
              </a:ext>
            </a:extLst>
          </p:cNvPr>
          <p:cNvSpPr>
            <a:spLocks noGrp="1"/>
          </p:cNvSpPr>
          <p:nvPr>
            <p:ph idx="1"/>
          </p:nvPr>
        </p:nvSpPr>
        <p:spPr>
          <a:xfrm>
            <a:off x="822959" y="1845734"/>
            <a:ext cx="8321041" cy="4023360"/>
          </a:xfrm>
        </p:spPr>
        <p:txBody>
          <a:bodyPr/>
          <a:lstStyle/>
          <a:p>
            <a:r>
              <a:rPr lang="en-US" b="1" dirty="0"/>
              <a:t>Past tense </a:t>
            </a:r>
            <a:r>
              <a:rPr lang="en-US" dirty="0"/>
              <a:t>– </a:t>
            </a:r>
            <a:r>
              <a:rPr lang="en-US" i="1" dirty="0"/>
              <a:t>I arrived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err="1"/>
              <a:t>n</a:t>
            </a:r>
            <a:r>
              <a:rPr lang="en-US" b="1" dirty="0" err="1"/>
              <a:t>,</a:t>
            </a:r>
            <a:r>
              <a:rPr lang="en-US" b="1" i="1" dirty="0" err="1"/>
              <a:t>Now</a:t>
            </a:r>
            <a:r>
              <a:rPr lang="en-US" b="1" dirty="0"/>
              <a:t>) </a:t>
            </a:r>
          </a:p>
          <a:p>
            <a:r>
              <a:rPr lang="en-US" b="1" dirty="0"/>
              <a:t>Present tense </a:t>
            </a:r>
            <a:r>
              <a:rPr lang="en-US" dirty="0"/>
              <a:t>– </a:t>
            </a:r>
            <a:r>
              <a:rPr lang="en-US" i="1" dirty="0"/>
              <a:t>I am arriving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MemberOf</a:t>
            </a:r>
            <a:r>
              <a:rPr lang="en-US" b="1" dirty="0"/>
              <a:t>(</a:t>
            </a:r>
            <a:r>
              <a:rPr lang="en-US" b="1" i="1" dirty="0" err="1"/>
              <a:t>i</a:t>
            </a:r>
            <a:r>
              <a:rPr lang="en-US" b="1" dirty="0" err="1"/>
              <a:t>,</a:t>
            </a:r>
            <a:r>
              <a:rPr lang="en-US" b="1" i="1" dirty="0" err="1"/>
              <a:t>Now</a:t>
            </a:r>
            <a:r>
              <a:rPr lang="en-US" b="1" dirty="0"/>
              <a:t>) </a:t>
            </a:r>
          </a:p>
          <a:p>
            <a:r>
              <a:rPr lang="en-US" b="1" dirty="0"/>
              <a:t>Future tense </a:t>
            </a:r>
            <a:r>
              <a:rPr lang="en-US" dirty="0"/>
              <a:t>– </a:t>
            </a:r>
            <a:r>
              <a:rPr lang="en-US" i="1" dirty="0"/>
              <a:t>I will arrive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a:t>Now, n</a:t>
            </a:r>
            <a:r>
              <a:rPr lang="en-US" b="1" dirty="0"/>
              <a:t>) </a:t>
            </a:r>
          </a:p>
          <a:p>
            <a:endParaRPr lang="en-US" b="1" dirty="0"/>
          </a:p>
          <a:p>
            <a:endParaRPr lang="en-US" dirty="0"/>
          </a:p>
          <a:p>
            <a:endParaRPr lang="en-US" dirty="0"/>
          </a:p>
        </p:txBody>
      </p:sp>
    </p:spTree>
    <p:extLst>
      <p:ext uri="{BB962C8B-B14F-4D97-AF65-F5344CB8AC3E}">
        <p14:creationId xmlns:p14="http://schemas.microsoft.com/office/powerpoint/2010/main" val="4067717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Expressions</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1692771"/>
          </a:xfrm>
          <a:prstGeom prst="rect">
            <a:avLst/>
          </a:prstGeom>
          <a:noFill/>
        </p:spPr>
        <p:txBody>
          <a:bodyPr wrap="square" rtlCol="0">
            <a:spAutoFit/>
          </a:bodyPr>
          <a:lstStyle/>
          <a:p>
            <a:pPr>
              <a:buClr>
                <a:schemeClr val="accent1"/>
              </a:buClr>
            </a:pPr>
            <a:r>
              <a:rPr lang="en-US" sz="2800" dirty="0"/>
              <a:t>Temporal normalization</a:t>
            </a:r>
          </a:p>
          <a:p>
            <a:pPr marL="457200"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505052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C461-E1EF-B947-BD6D-B3F065452BB5}"/>
              </a:ext>
            </a:extLst>
          </p:cNvPr>
          <p:cNvSpPr>
            <a:spLocks noGrp="1"/>
          </p:cNvSpPr>
          <p:nvPr>
            <p:ph type="title"/>
          </p:nvPr>
        </p:nvSpPr>
        <p:spPr/>
        <p:txBody>
          <a:bodyPr/>
          <a:lstStyle/>
          <a:p>
            <a:r>
              <a:rPr lang="en-US" dirty="0"/>
              <a:t>Other Temporal Phenomena </a:t>
            </a:r>
          </a:p>
        </p:txBody>
      </p:sp>
      <p:sp>
        <p:nvSpPr>
          <p:cNvPr id="3" name="Content Placeholder 2">
            <a:extLst>
              <a:ext uri="{FF2B5EF4-FFF2-40B4-BE49-F238E27FC236}">
                <a16:creationId xmlns:a16="http://schemas.microsoft.com/office/drawing/2014/main" id="{02BDA87B-A517-F944-AE8A-08CBDAD5B3DC}"/>
              </a:ext>
            </a:extLst>
          </p:cNvPr>
          <p:cNvSpPr>
            <a:spLocks noGrp="1"/>
          </p:cNvSpPr>
          <p:nvPr>
            <p:ph idx="1"/>
          </p:nvPr>
        </p:nvSpPr>
        <p:spPr>
          <a:xfrm>
            <a:off x="822959" y="1845734"/>
            <a:ext cx="7543801" cy="4725662"/>
          </a:xfrm>
        </p:spPr>
        <p:txBody>
          <a:bodyPr>
            <a:normAutofit/>
          </a:bodyPr>
          <a:lstStyle/>
          <a:p>
            <a:r>
              <a:rPr lang="en-US" b="1" dirty="0"/>
              <a:t>Order </a:t>
            </a:r>
            <a:r>
              <a:rPr lang="en-US" dirty="0"/>
              <a:t>– a pair of events can </a:t>
            </a:r>
            <a:r>
              <a:rPr lang="en-US" i="1" dirty="0"/>
              <a:t>precede</a:t>
            </a:r>
            <a:r>
              <a:rPr lang="en-US" dirty="0"/>
              <a:t> or </a:t>
            </a:r>
            <a:r>
              <a:rPr lang="en-US" i="1" dirty="0"/>
              <a:t>follow</a:t>
            </a:r>
            <a:r>
              <a:rPr lang="en-US" dirty="0"/>
              <a:t> each other, they or </a:t>
            </a:r>
            <a:r>
              <a:rPr lang="en-US" i="1" dirty="0"/>
              <a:t>overlap</a:t>
            </a:r>
            <a:r>
              <a:rPr lang="en-US" dirty="0"/>
              <a:t> and may have different onset times.</a:t>
            </a:r>
          </a:p>
          <a:p>
            <a:r>
              <a:rPr lang="en-US" b="1" dirty="0"/>
              <a:t>Duration </a:t>
            </a:r>
            <a:r>
              <a:rPr lang="en-US" dirty="0"/>
              <a:t>– we might want to model how long an event typically takes</a:t>
            </a:r>
            <a:endParaRPr lang="en-US" i="1" dirty="0"/>
          </a:p>
          <a:p>
            <a:pPr lvl="1"/>
            <a:r>
              <a:rPr lang="en-US" sz="2000" i="1" dirty="0"/>
              <a:t>I went to college to get a degree</a:t>
            </a:r>
          </a:p>
          <a:p>
            <a:pPr lvl="1"/>
            <a:r>
              <a:rPr lang="en-US" sz="2000" i="1" dirty="0"/>
              <a:t>I went to the salon to get a haircut</a:t>
            </a:r>
          </a:p>
          <a:p>
            <a:r>
              <a:rPr lang="en-US" b="1" dirty="0"/>
              <a:t>Frequency / periodicity </a:t>
            </a:r>
            <a:endParaRPr lang="en-US" i="1" dirty="0"/>
          </a:p>
          <a:p>
            <a:pPr lvl="1"/>
            <a:r>
              <a:rPr lang="en-US" sz="2000" i="1" dirty="0"/>
              <a:t>Presidential elections take place ever 4 years</a:t>
            </a:r>
            <a:endParaRPr lang="en-US" sz="2000" b="1" dirty="0"/>
          </a:p>
          <a:p>
            <a:r>
              <a:rPr lang="en-US" b="1" dirty="0"/>
              <a:t>Stationarity </a:t>
            </a:r>
            <a:r>
              <a:rPr lang="en-US" dirty="0"/>
              <a:t>– permanent versus impermanent events</a:t>
            </a:r>
            <a:endParaRPr lang="en-US" i="1" dirty="0"/>
          </a:p>
          <a:p>
            <a:pPr lvl="1"/>
            <a:r>
              <a:rPr lang="en-US" sz="2000" i="1" dirty="0"/>
              <a:t>The Statue of Liberty is in New York </a:t>
            </a:r>
          </a:p>
          <a:p>
            <a:pPr lvl="1"/>
            <a:r>
              <a:rPr lang="en-US" sz="2000" i="1" dirty="0"/>
              <a:t>The Coronavirus is in New York </a:t>
            </a:r>
            <a:endParaRPr lang="en-US" sz="2000" b="1" dirty="0"/>
          </a:p>
          <a:p>
            <a:pPr lvl="1"/>
            <a:endParaRPr lang="en-US" b="1" dirty="0"/>
          </a:p>
          <a:p>
            <a:endParaRPr lang="en-US" dirty="0"/>
          </a:p>
          <a:p>
            <a:endParaRPr lang="en-US" b="1" dirty="0"/>
          </a:p>
        </p:txBody>
      </p:sp>
    </p:spTree>
    <p:extLst>
      <p:ext uri="{BB962C8B-B14F-4D97-AF65-F5344CB8AC3E}">
        <p14:creationId xmlns:p14="http://schemas.microsoft.com/office/powerpoint/2010/main" val="298044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Review: 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normAutofit/>
          </a:bodyPr>
          <a:lstStyle/>
          <a:p>
            <a:pPr marL="457200" indent="-457200">
              <a:buFont typeface="+mj-lt"/>
              <a:buAutoNum type="arabicPeriod"/>
            </a:pPr>
            <a:r>
              <a:rPr lang="en-US" b="1" dirty="0"/>
              <a:t>Verifiability</a:t>
            </a:r>
            <a:r>
              <a:rPr lang="en-US" dirty="0"/>
              <a:t> – compare some meaning representation (MR) to a representation in a knowledge base (KB). </a:t>
            </a:r>
          </a:p>
          <a:p>
            <a:pPr marL="457200" indent="-457200">
              <a:buFont typeface="+mj-lt"/>
              <a:buAutoNum type="arabicPeriod"/>
            </a:pPr>
            <a:r>
              <a:rPr lang="en-US" b="1" dirty="0"/>
              <a:t>Unambiguous Representations </a:t>
            </a:r>
            <a:r>
              <a:rPr lang="en-US" dirty="0"/>
              <a:t>– each ambiguous natural language meaning corresponds to a separate MR</a:t>
            </a:r>
          </a:p>
          <a:p>
            <a:pPr marL="457200" indent="-457200">
              <a:buFont typeface="+mj-lt"/>
              <a:buAutoNum type="arabicPeriod"/>
            </a:pPr>
            <a:r>
              <a:rPr lang="en-US" b="1" dirty="0"/>
              <a:t>Canonical Forms </a:t>
            </a:r>
            <a:r>
              <a:rPr lang="en-US" dirty="0"/>
              <a:t>– paraphrases are collapsed to one MR</a:t>
            </a:r>
          </a:p>
          <a:p>
            <a:pPr marL="457200" indent="-457200">
              <a:buFont typeface="+mj-lt"/>
              <a:buAutoNum type="arabicPeriod"/>
            </a:pPr>
            <a:r>
              <a:rPr lang="en-US" b="1" dirty="0"/>
              <a:t>Make Inferences </a:t>
            </a:r>
            <a:r>
              <a:rPr lang="en-US" dirty="0"/>
              <a:t>–  draw valid conclusions based on the MR of inputs and its background knowledge in KB</a:t>
            </a:r>
          </a:p>
          <a:p>
            <a:pPr marL="457200" indent="-457200">
              <a:buFont typeface="+mj-lt"/>
              <a:buAutoNum type="arabicPeriod"/>
            </a:pPr>
            <a:r>
              <a:rPr lang="en-US" b="1" dirty="0"/>
              <a:t>Match variables </a:t>
            </a:r>
            <a:r>
              <a:rPr lang="en-US" dirty="0"/>
              <a:t>– variables can be replaced by some object in the KB so an entire proposition will then match </a:t>
            </a:r>
          </a:p>
          <a:p>
            <a:pPr marL="457200" indent="-457200">
              <a:buFont typeface="+mj-lt"/>
              <a:buAutoNum type="arabicPeriod"/>
            </a:pPr>
            <a:endParaRPr lang="en-US" dirty="0"/>
          </a:p>
        </p:txBody>
      </p:sp>
    </p:spTree>
    <p:extLst>
      <p:ext uri="{BB962C8B-B14F-4D97-AF65-F5344CB8AC3E}">
        <p14:creationId xmlns:p14="http://schemas.microsoft.com/office/powerpoint/2010/main" val="3245980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DC5A-E059-904D-9A56-099A7720AFEA}"/>
              </a:ext>
            </a:extLst>
          </p:cNvPr>
          <p:cNvSpPr>
            <a:spLocks noGrp="1"/>
          </p:cNvSpPr>
          <p:nvPr>
            <p:ph type="title"/>
          </p:nvPr>
        </p:nvSpPr>
        <p:spPr/>
        <p:txBody>
          <a:bodyPr/>
          <a:lstStyle/>
          <a:p>
            <a:r>
              <a:rPr lang="en-US" dirty="0"/>
              <a:t>Description Logic</a:t>
            </a:r>
          </a:p>
        </p:txBody>
      </p:sp>
      <p:sp>
        <p:nvSpPr>
          <p:cNvPr id="3" name="Content Placeholder 2">
            <a:extLst>
              <a:ext uri="{FF2B5EF4-FFF2-40B4-BE49-F238E27FC236}">
                <a16:creationId xmlns:a16="http://schemas.microsoft.com/office/drawing/2014/main" id="{4054F5A3-A748-014D-A7B7-ED12EB18E329}"/>
              </a:ext>
            </a:extLst>
          </p:cNvPr>
          <p:cNvSpPr>
            <a:spLocks noGrp="1"/>
          </p:cNvSpPr>
          <p:nvPr>
            <p:ph idx="1"/>
          </p:nvPr>
        </p:nvSpPr>
        <p:spPr/>
        <p:txBody>
          <a:bodyPr/>
          <a:lstStyle/>
          <a:p>
            <a:r>
              <a:rPr lang="en-US" dirty="0"/>
              <a:t>Description Logics use </a:t>
            </a:r>
            <a:r>
              <a:rPr lang="en-US" b="1" dirty="0"/>
              <a:t>ontologies </a:t>
            </a:r>
            <a:r>
              <a:rPr lang="en-US" dirty="0"/>
              <a:t>to encode relationships between type of entities, and allow us to specify rules associated with certain types like </a:t>
            </a:r>
          </a:p>
          <a:p>
            <a:pPr algn="ctr"/>
            <a:r>
              <a:rPr lang="en-US" dirty="0" err="1"/>
              <a:t>ItalianRestaurant</a:t>
            </a:r>
            <a:r>
              <a:rPr lang="en-US" dirty="0"/>
              <a:t> ⊑ Restaurant⊓∃</a:t>
            </a:r>
            <a:r>
              <a:rPr lang="en-US" dirty="0" err="1"/>
              <a:t>hasCuisine.ItalianCuisine</a:t>
            </a:r>
            <a:r>
              <a:rPr lang="en-US" dirty="0"/>
              <a:t> </a:t>
            </a:r>
          </a:p>
          <a:p>
            <a:endParaRPr lang="en-US" dirty="0"/>
          </a:p>
        </p:txBody>
      </p:sp>
      <p:pic>
        <p:nvPicPr>
          <p:cNvPr id="5" name="Picture 4">
            <a:extLst>
              <a:ext uri="{FF2B5EF4-FFF2-40B4-BE49-F238E27FC236}">
                <a16:creationId xmlns:a16="http://schemas.microsoft.com/office/drawing/2014/main" id="{FE965053-5927-FA4A-9FF7-AC50E6B0EACF}"/>
              </a:ext>
            </a:extLst>
          </p:cNvPr>
          <p:cNvPicPr>
            <a:picLocks noChangeAspect="1"/>
          </p:cNvPicPr>
          <p:nvPr/>
        </p:nvPicPr>
        <p:blipFill>
          <a:blip r:embed="rId2"/>
          <a:stretch>
            <a:fillRect/>
          </a:stretch>
        </p:blipFill>
        <p:spPr>
          <a:xfrm>
            <a:off x="2132872" y="3442726"/>
            <a:ext cx="4953728" cy="3128670"/>
          </a:xfrm>
          <a:prstGeom prst="rect">
            <a:avLst/>
          </a:prstGeom>
        </p:spPr>
      </p:pic>
    </p:spTree>
    <p:extLst>
      <p:ext uri="{BB962C8B-B14F-4D97-AF65-F5344CB8AC3E}">
        <p14:creationId xmlns:p14="http://schemas.microsoft.com/office/powerpoint/2010/main" val="1457644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2CBE-8E1E-2947-8638-124EDB489B4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108B135-6DBC-BC4B-A38A-19F48DD25A26}"/>
              </a:ext>
            </a:extLst>
          </p:cNvPr>
          <p:cNvSpPr>
            <a:spLocks noGrp="1"/>
          </p:cNvSpPr>
          <p:nvPr>
            <p:ph idx="1"/>
          </p:nvPr>
        </p:nvSpPr>
        <p:spPr>
          <a:xfrm>
            <a:off x="822959" y="1845734"/>
            <a:ext cx="7543801" cy="4326466"/>
          </a:xfrm>
        </p:spPr>
        <p:txBody>
          <a:bodyPr>
            <a:noAutofit/>
          </a:bodyPr>
          <a:lstStyle/>
          <a:p>
            <a:r>
              <a:rPr lang="en-US" dirty="0"/>
              <a:t>Formal meaning representations that capture the meaning-related content of linguistic inputs. These representations are intended to bridge the gap from language to common-sense knowledge of the world. </a:t>
            </a:r>
          </a:p>
          <a:p>
            <a:r>
              <a:rPr lang="en-US" dirty="0"/>
              <a:t>Meaning representation languages like FOL specify syntax and semantics of these representations. Many others have been used in NLP and AI.</a:t>
            </a:r>
          </a:p>
          <a:p>
            <a:r>
              <a:rPr lang="en-US" dirty="0"/>
              <a:t>Important elements of semantic representation including states and events can be captured in FOL. </a:t>
            </a:r>
          </a:p>
          <a:p>
            <a:r>
              <a:rPr lang="en-US" dirty="0"/>
              <a:t>Modelling temporal phenomena is an important challenge.</a:t>
            </a:r>
          </a:p>
        </p:txBody>
      </p:sp>
    </p:spTree>
    <p:extLst>
      <p:ext uri="{BB962C8B-B14F-4D97-AF65-F5344CB8AC3E}">
        <p14:creationId xmlns:p14="http://schemas.microsoft.com/office/powerpoint/2010/main" val="3727154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Information Extraction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18</a:t>
            </a:r>
          </a:p>
        </p:txBody>
      </p:sp>
    </p:spTree>
    <p:extLst>
      <p:ext uri="{BB962C8B-B14F-4D97-AF65-F5344CB8AC3E}">
        <p14:creationId xmlns:p14="http://schemas.microsoft.com/office/powerpoint/2010/main" val="1388066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Information Extraction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Information extraction (IE), turns the unstructured text information into structured data</a:t>
            </a:r>
          </a:p>
          <a:p>
            <a:pPr lvl="1">
              <a:buFont typeface="Arial" panose="020B0604020202020204" pitchFamily="34" charset="0"/>
              <a:buChar char="•"/>
            </a:pPr>
            <a:r>
              <a:rPr lang="en-US" sz="2800" dirty="0"/>
              <a:t>Populate a relational database to enable further processing, support queries</a:t>
            </a:r>
          </a:p>
        </p:txBody>
      </p:sp>
    </p:spTree>
    <p:extLst>
      <p:ext uri="{BB962C8B-B14F-4D97-AF65-F5344CB8AC3E}">
        <p14:creationId xmlns:p14="http://schemas.microsoft.com/office/powerpoint/2010/main" val="3080835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a:t>Template Filling</a:t>
            </a:r>
            <a:endParaRPr lang="en-US" sz="5400" dirty="0"/>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a:xfrm>
            <a:off x="822959" y="1845734"/>
            <a:ext cx="7543801" cy="2650066"/>
          </a:xfrm>
        </p:spPr>
        <p:txBody>
          <a:bodyPr>
            <a:normAutofit/>
          </a:bodyPr>
          <a:lstStyle/>
          <a:p>
            <a:pPr marL="201168" lvl="1" indent="0" algn="just">
              <a:buNone/>
            </a:pPr>
            <a:r>
              <a:rPr lang="en-US" sz="2200" dirty="0"/>
              <a:t>Citing high fuel prices, United Airlines said Friday it has increased fares by $6 per round trip on flights to some cities also served by lower cost carriers. American Airlines, a unit of AMR Corp., immediately matched the move, spokesman Tim Wagner said. United, a unit of UAL Corp., said the increase took effect Thursday and applies to most routes where it competes against discount carriers, such as Chicago to Dallas and Denver to San Francisco.</a:t>
            </a:r>
          </a:p>
        </p:txBody>
      </p:sp>
      <p:pic>
        <p:nvPicPr>
          <p:cNvPr id="5" name="Picture 4" descr="A screenshot of a cell phone&#10;&#10;Description automatically generated">
            <a:extLst>
              <a:ext uri="{FF2B5EF4-FFF2-40B4-BE49-F238E27FC236}">
                <a16:creationId xmlns:a16="http://schemas.microsoft.com/office/drawing/2014/main" id="{647DC326-625E-994B-996C-DADF44B8D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8" y="4638809"/>
            <a:ext cx="7391401" cy="1409700"/>
          </a:xfrm>
          <a:prstGeom prst="rect">
            <a:avLst/>
          </a:prstGeom>
        </p:spPr>
      </p:pic>
    </p:spTree>
    <p:extLst>
      <p:ext uri="{BB962C8B-B14F-4D97-AF65-F5344CB8AC3E}">
        <p14:creationId xmlns:p14="http://schemas.microsoft.com/office/powerpoint/2010/main" val="204401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Steps in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NER and co-reference resolution</a:t>
            </a:r>
          </a:p>
          <a:p>
            <a:pPr lvl="1">
              <a:buFont typeface="Arial" panose="020B0604020202020204" pitchFamily="34" charset="0"/>
              <a:buChar char="•"/>
            </a:pPr>
            <a:r>
              <a:rPr lang="en-US" sz="2800" b="1" dirty="0"/>
              <a:t>relation</a:t>
            </a:r>
            <a:r>
              <a:rPr lang="en-US" sz="2800" dirty="0"/>
              <a:t> extraction</a:t>
            </a:r>
          </a:p>
          <a:p>
            <a:pPr lvl="2">
              <a:buFont typeface="Arial" panose="020B0604020202020204" pitchFamily="34" charset="0"/>
              <a:buChar char="•"/>
            </a:pPr>
            <a:r>
              <a:rPr lang="en-US" sz="2400" dirty="0"/>
              <a:t>spouse-of, child-of, employer-of, </a:t>
            </a:r>
            <a:r>
              <a:rPr lang="en-US" sz="2400" dirty="0" err="1"/>
              <a:t>partof</a:t>
            </a:r>
            <a:r>
              <a:rPr lang="en-US" sz="2400" dirty="0"/>
              <a:t>, membership-in, located-in</a:t>
            </a:r>
          </a:p>
          <a:p>
            <a:pPr lvl="1">
              <a:buFont typeface="Arial" panose="020B0604020202020204" pitchFamily="34" charset="0"/>
              <a:buChar char="•"/>
            </a:pPr>
            <a:r>
              <a:rPr lang="en-US" sz="2800" dirty="0"/>
              <a:t>event extraction</a:t>
            </a:r>
          </a:p>
          <a:p>
            <a:pPr lvl="1">
              <a:buFont typeface="Arial" panose="020B0604020202020204" pitchFamily="34" charset="0"/>
              <a:buChar char="•"/>
            </a:pPr>
            <a:r>
              <a:rPr lang="en-US" sz="2800" dirty="0"/>
              <a:t>temporal expression normalization</a:t>
            </a:r>
          </a:p>
          <a:p>
            <a:pPr lvl="1">
              <a:buFont typeface="Arial" panose="020B0604020202020204" pitchFamily="34" charset="0"/>
              <a:buChar char="•"/>
            </a:pPr>
            <a:r>
              <a:rPr lang="en-US" sz="2800" dirty="0"/>
              <a:t>template filling</a:t>
            </a:r>
          </a:p>
        </p:txBody>
      </p:sp>
    </p:spTree>
    <p:extLst>
      <p:ext uri="{BB962C8B-B14F-4D97-AF65-F5344CB8AC3E}">
        <p14:creationId xmlns:p14="http://schemas.microsoft.com/office/powerpoint/2010/main" val="3637795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pic>
        <p:nvPicPr>
          <p:cNvPr id="5" name="Content Placeholder 4" descr="A picture containing people, woman, phone&#10;&#10;Description automatically generated">
            <a:extLst>
              <a:ext uri="{FF2B5EF4-FFF2-40B4-BE49-F238E27FC236}">
                <a16:creationId xmlns:a16="http://schemas.microsoft.com/office/drawing/2014/main" id="{5C22E7D1-AE2D-1344-A794-483F8A0106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39" y="1737361"/>
            <a:ext cx="7884939" cy="2606039"/>
          </a:xfrm>
        </p:spPr>
      </p:pic>
      <p:pic>
        <p:nvPicPr>
          <p:cNvPr id="7" name="Picture 6" descr="A screenshot of a cell phone&#10;&#10;Description automatically generated">
            <a:extLst>
              <a:ext uri="{FF2B5EF4-FFF2-40B4-BE49-F238E27FC236}">
                <a16:creationId xmlns:a16="http://schemas.microsoft.com/office/drawing/2014/main" id="{C0CD9A97-6E33-7E49-AB27-CF86D3823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22" y="4634753"/>
            <a:ext cx="7746571" cy="1936643"/>
          </a:xfrm>
          <a:prstGeom prst="rect">
            <a:avLst/>
          </a:prstGeom>
        </p:spPr>
      </p:pic>
    </p:spTree>
    <p:extLst>
      <p:ext uri="{BB962C8B-B14F-4D97-AF65-F5344CB8AC3E}">
        <p14:creationId xmlns:p14="http://schemas.microsoft.com/office/powerpoint/2010/main" val="747062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Find spans of text that constitute proper names</a:t>
            </a:r>
          </a:p>
          <a:p>
            <a:pPr lvl="2">
              <a:buFont typeface="Arial" panose="020B0604020202020204" pitchFamily="34" charset="0"/>
              <a:buChar char="•"/>
            </a:pPr>
            <a:r>
              <a:rPr lang="en-US" sz="2400" dirty="0"/>
              <a:t>Ambiguity of segmentation</a:t>
            </a:r>
          </a:p>
          <a:p>
            <a:pPr lvl="3">
              <a:buFont typeface="Arial" panose="020B0604020202020204" pitchFamily="34" charset="0"/>
              <a:buChar char="•"/>
            </a:pPr>
            <a:r>
              <a:rPr lang="en-US" sz="2400" dirty="0"/>
              <a:t>What’s an entity and what isn’t</a:t>
            </a:r>
          </a:p>
          <a:p>
            <a:pPr lvl="3">
              <a:buFont typeface="Arial" panose="020B0604020202020204" pitchFamily="34" charset="0"/>
              <a:buChar char="•"/>
            </a:pPr>
            <a:r>
              <a:rPr lang="en-US" sz="2400" dirty="0"/>
              <a:t>Where the boundaries are</a:t>
            </a:r>
          </a:p>
          <a:p>
            <a:pPr lvl="1">
              <a:buFont typeface="Arial" panose="020B0604020202020204" pitchFamily="34" charset="0"/>
              <a:buChar char="•"/>
            </a:pPr>
            <a:r>
              <a:rPr lang="en-US" sz="2800" dirty="0"/>
              <a:t>Classify the type of the entity</a:t>
            </a:r>
          </a:p>
          <a:p>
            <a:pPr lvl="2">
              <a:buFont typeface="Arial" panose="020B0604020202020204" pitchFamily="34" charset="0"/>
              <a:buChar char="•"/>
            </a:pPr>
            <a:r>
              <a:rPr lang="en-US" sz="2400" dirty="0"/>
              <a:t>Type ambiguity</a:t>
            </a:r>
            <a:endParaRPr lang="en-US" sz="2800" dirty="0"/>
          </a:p>
        </p:txBody>
      </p:sp>
    </p:spTree>
    <p:extLst>
      <p:ext uri="{BB962C8B-B14F-4D97-AF65-F5344CB8AC3E}">
        <p14:creationId xmlns:p14="http://schemas.microsoft.com/office/powerpoint/2010/main" val="272322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Category Ambiguity in NER</a:t>
            </a:r>
          </a:p>
        </p:txBody>
      </p:sp>
      <p:pic>
        <p:nvPicPr>
          <p:cNvPr id="5" name="Content Placeholder 4" descr="A screenshot of a cell phone&#10;&#10;Description automatically generated">
            <a:extLst>
              <a:ext uri="{FF2B5EF4-FFF2-40B4-BE49-F238E27FC236}">
                <a16:creationId xmlns:a16="http://schemas.microsoft.com/office/drawing/2014/main" id="{6F52FAF3-72E5-F042-B1A3-E3EE5B70A5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0764" y="1936961"/>
            <a:ext cx="8122472" cy="1543270"/>
          </a:xfrm>
        </p:spPr>
      </p:pic>
      <p:pic>
        <p:nvPicPr>
          <p:cNvPr id="7" name="Picture 6" descr="A black sign with white text&#10;&#10;Description automatically generated">
            <a:extLst>
              <a:ext uri="{FF2B5EF4-FFF2-40B4-BE49-F238E27FC236}">
                <a16:creationId xmlns:a16="http://schemas.microsoft.com/office/drawing/2014/main" id="{AF82F101-2689-A24D-9AF3-E1C63B663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63" y="4609934"/>
            <a:ext cx="8122473" cy="1486066"/>
          </a:xfrm>
          <a:prstGeom prst="rect">
            <a:avLst/>
          </a:prstGeom>
        </p:spPr>
      </p:pic>
      <p:sp>
        <p:nvSpPr>
          <p:cNvPr id="8" name="TextBox 7">
            <a:extLst>
              <a:ext uri="{FF2B5EF4-FFF2-40B4-BE49-F238E27FC236}">
                <a16:creationId xmlns:a16="http://schemas.microsoft.com/office/drawing/2014/main" id="{55862BF8-E84E-7740-974E-E5E4983C6984}"/>
              </a:ext>
            </a:extLst>
          </p:cNvPr>
          <p:cNvSpPr txBox="1"/>
          <p:nvPr/>
        </p:nvSpPr>
        <p:spPr>
          <a:xfrm>
            <a:off x="510762" y="3777224"/>
            <a:ext cx="7109238" cy="400110"/>
          </a:xfrm>
          <a:prstGeom prst="rect">
            <a:avLst/>
          </a:prstGeom>
          <a:noFill/>
        </p:spPr>
        <p:txBody>
          <a:bodyPr wrap="square" rtlCol="0">
            <a:spAutoFit/>
          </a:bodyPr>
          <a:lstStyle/>
          <a:p>
            <a:r>
              <a:rPr lang="en-US" sz="2000" dirty="0"/>
              <a:t>Examples of type ambiguities in the use of the name Washington</a:t>
            </a:r>
          </a:p>
        </p:txBody>
      </p:sp>
    </p:spTree>
    <p:extLst>
      <p:ext uri="{BB962C8B-B14F-4D97-AF65-F5344CB8AC3E}">
        <p14:creationId xmlns:p14="http://schemas.microsoft.com/office/powerpoint/2010/main" val="741971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NER Algorithms &amp; Evaluations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lstStyle/>
          <a:p>
            <a:pPr lvl="1">
              <a:buFont typeface="Arial" panose="020B0604020202020204" pitchFamily="34" charset="0"/>
              <a:buChar char="•"/>
            </a:pPr>
            <a:r>
              <a:rPr lang="en-US" sz="2800" dirty="0"/>
              <a:t>Word to word sequence labelling</a:t>
            </a:r>
          </a:p>
          <a:p>
            <a:pPr lvl="2">
              <a:buFont typeface="Arial" panose="020B0604020202020204" pitchFamily="34" charset="0"/>
              <a:buChar char="•"/>
            </a:pPr>
            <a:r>
              <a:rPr lang="en-US" sz="2400" dirty="0"/>
              <a:t>Capture boundary and type</a:t>
            </a:r>
          </a:p>
          <a:p>
            <a:pPr lvl="1">
              <a:buFont typeface="Arial" panose="020B0604020202020204" pitchFamily="34" charset="0"/>
              <a:buChar char="•"/>
            </a:pPr>
            <a:r>
              <a:rPr lang="en-US" sz="2800" dirty="0"/>
              <a:t>Feature based</a:t>
            </a:r>
          </a:p>
          <a:p>
            <a:pPr lvl="1">
              <a:buFont typeface="Arial" panose="020B0604020202020204" pitchFamily="34" charset="0"/>
              <a:buChar char="•"/>
            </a:pPr>
            <a:r>
              <a:rPr lang="en-US" sz="2800" dirty="0"/>
              <a:t>Neural</a:t>
            </a:r>
          </a:p>
          <a:p>
            <a:pPr lvl="2">
              <a:buFont typeface="Arial" panose="020B0604020202020204" pitchFamily="34" charset="0"/>
              <a:buChar char="•"/>
            </a:pPr>
            <a:endParaRPr lang="en-US" sz="2400" dirty="0"/>
          </a:p>
          <a:p>
            <a:pPr lvl="1">
              <a:buFont typeface="Arial" panose="020B0604020202020204" pitchFamily="34" charset="0"/>
              <a:buChar char="•"/>
            </a:pPr>
            <a:r>
              <a:rPr lang="en-US" sz="2800" dirty="0"/>
              <a:t>Precision, Recall, F1</a:t>
            </a:r>
          </a:p>
          <a:p>
            <a:pPr lvl="2">
              <a:buFont typeface="Arial" panose="020B0604020202020204" pitchFamily="34" charset="0"/>
              <a:buChar char="•"/>
            </a:pPr>
            <a:r>
              <a:rPr lang="en-US" sz="2400" dirty="0"/>
              <a:t>Segmentation component can cause problems </a:t>
            </a:r>
            <a:endParaRPr lang="en-US" sz="2800" dirty="0"/>
          </a:p>
          <a:p>
            <a:endParaRPr lang="en-US" dirty="0"/>
          </a:p>
        </p:txBody>
      </p:sp>
    </p:spTree>
    <p:extLst>
      <p:ext uri="{BB962C8B-B14F-4D97-AF65-F5344CB8AC3E}">
        <p14:creationId xmlns:p14="http://schemas.microsoft.com/office/powerpoint/2010/main" val="314064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1439240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6"/>
          </a:xfrm>
        </p:spPr>
        <p:txBody>
          <a:bodyPr/>
          <a:lstStyle/>
          <a:p>
            <a:r>
              <a:rPr lang="en-US" dirty="0"/>
              <a:t>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1"/>
            <a:ext cx="7543801" cy="4573693"/>
          </a:xfrm>
        </p:spPr>
        <p:txBody>
          <a:bodyPr>
            <a:normAutofit/>
          </a:bodyPr>
          <a:lstStyle/>
          <a:p>
            <a:pPr lvl="1">
              <a:buFont typeface="Arial" panose="020B0604020202020204" pitchFamily="34" charset="0"/>
              <a:buChar char="•"/>
            </a:pPr>
            <a:r>
              <a:rPr lang="en-US" sz="2800" dirty="0"/>
              <a:t>A relation consists of a set of ordered tuples over elements of a domain</a:t>
            </a:r>
          </a:p>
          <a:p>
            <a:pPr lvl="1">
              <a:buFont typeface="Arial" panose="020B0604020202020204" pitchFamily="34" charset="0"/>
              <a:buChar char="•"/>
            </a:pPr>
            <a:r>
              <a:rPr lang="en-US" sz="2800" dirty="0"/>
              <a:t>The domain elements corresponds to the named entities</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F1DB15E2-F230-4A4E-A328-4F3D8B4BF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124200"/>
            <a:ext cx="8382000" cy="3447196"/>
          </a:xfrm>
          <a:prstGeom prst="rect">
            <a:avLst/>
          </a:prstGeom>
        </p:spPr>
      </p:pic>
    </p:spTree>
    <p:extLst>
      <p:ext uri="{BB962C8B-B14F-4D97-AF65-F5344CB8AC3E}">
        <p14:creationId xmlns:p14="http://schemas.microsoft.com/office/powerpoint/2010/main" val="3884212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able, people, woman, red&#10;&#10;Description automatically generated">
            <a:extLst>
              <a:ext uri="{FF2B5EF4-FFF2-40B4-BE49-F238E27FC236}">
                <a16:creationId xmlns:a16="http://schemas.microsoft.com/office/drawing/2014/main" id="{AC2F681F-7B45-A64E-ACD3-B4B1C36A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6021" y="1143000"/>
            <a:ext cx="8171958" cy="2666999"/>
          </a:xfrm>
        </p:spPr>
      </p:pic>
      <p:sp>
        <p:nvSpPr>
          <p:cNvPr id="9" name="TextBox 8">
            <a:extLst>
              <a:ext uri="{FF2B5EF4-FFF2-40B4-BE49-F238E27FC236}">
                <a16:creationId xmlns:a16="http://schemas.microsoft.com/office/drawing/2014/main" id="{D684015F-228A-9445-937C-87CE2FCDDC7F}"/>
              </a:ext>
            </a:extLst>
          </p:cNvPr>
          <p:cNvSpPr txBox="1"/>
          <p:nvPr/>
        </p:nvSpPr>
        <p:spPr>
          <a:xfrm>
            <a:off x="486021" y="4330005"/>
            <a:ext cx="7702892" cy="1384995"/>
          </a:xfrm>
          <a:prstGeom prst="rect">
            <a:avLst/>
          </a:prstGeom>
          <a:noFill/>
        </p:spPr>
        <p:txBody>
          <a:bodyPr wrap="square" rtlCol="0">
            <a:spAutoFit/>
          </a:bodyPr>
          <a:lstStyle/>
          <a:p>
            <a:r>
              <a:rPr lang="en-US" sz="2800" dirty="0"/>
              <a:t>Tim Wagner </a:t>
            </a:r>
            <a:r>
              <a:rPr lang="en-US" sz="2800" b="1" dirty="0"/>
              <a:t>[is a spokesman] </a:t>
            </a:r>
            <a:r>
              <a:rPr lang="en-US" sz="2800" dirty="0"/>
              <a:t>for American Airlines.</a:t>
            </a:r>
          </a:p>
          <a:p>
            <a:r>
              <a:rPr lang="en-US" sz="2800" dirty="0"/>
              <a:t>United </a:t>
            </a:r>
            <a:r>
              <a:rPr lang="en-US" sz="2800" b="1" dirty="0"/>
              <a:t>[is a unit of] </a:t>
            </a:r>
            <a:r>
              <a:rPr lang="en-US" sz="2800" dirty="0"/>
              <a:t>UAL Corp.</a:t>
            </a:r>
          </a:p>
          <a:p>
            <a:r>
              <a:rPr lang="en-US" sz="2800" dirty="0"/>
              <a:t>American </a:t>
            </a:r>
            <a:r>
              <a:rPr lang="en-US" sz="2800" b="1" dirty="0"/>
              <a:t>[is a unit of] </a:t>
            </a:r>
            <a:r>
              <a:rPr lang="en-US" sz="2800" dirty="0"/>
              <a:t>AMR.</a:t>
            </a:r>
          </a:p>
        </p:txBody>
      </p:sp>
    </p:spTree>
    <p:extLst>
      <p:ext uri="{BB962C8B-B14F-4D97-AF65-F5344CB8AC3E}">
        <p14:creationId xmlns:p14="http://schemas.microsoft.com/office/powerpoint/2010/main" val="3819488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fruit, food&#10;&#10;Description automatically generated">
            <a:extLst>
              <a:ext uri="{FF2B5EF4-FFF2-40B4-BE49-F238E27FC236}">
                <a16:creationId xmlns:a16="http://schemas.microsoft.com/office/drawing/2014/main" id="{9E539324-D4C6-8746-954C-41BC2CC604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 y="403030"/>
            <a:ext cx="8236479" cy="3940370"/>
          </a:xfrm>
        </p:spPr>
      </p:pic>
      <p:pic>
        <p:nvPicPr>
          <p:cNvPr id="10" name="Picture 9" descr="A screenshot of a cell phone&#10;&#10;Description automatically generated">
            <a:extLst>
              <a:ext uri="{FF2B5EF4-FFF2-40B4-BE49-F238E27FC236}">
                <a16:creationId xmlns:a16="http://schemas.microsoft.com/office/drawing/2014/main" id="{F34D7AE9-0C5E-BD43-A644-CF362F947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10" y="4572000"/>
            <a:ext cx="7918580" cy="1447800"/>
          </a:xfrm>
          <a:prstGeom prst="rect">
            <a:avLst/>
          </a:prstGeom>
        </p:spPr>
      </p:pic>
    </p:spTree>
    <p:extLst>
      <p:ext uri="{BB962C8B-B14F-4D97-AF65-F5344CB8AC3E}">
        <p14:creationId xmlns:p14="http://schemas.microsoft.com/office/powerpoint/2010/main" val="2595511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Unified Medical Language System</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962400"/>
            <a:ext cx="8092441" cy="2608996"/>
          </a:xfrm>
        </p:spPr>
        <p:txBody>
          <a:bodyPr>
            <a:normAutofit fontScale="92500" lnSpcReduction="20000"/>
          </a:bodyPr>
          <a:lstStyle/>
          <a:p>
            <a:r>
              <a:rPr lang="en-US" sz="2800" dirty="0"/>
              <a:t>Given a medical sentence like:</a:t>
            </a:r>
          </a:p>
          <a:p>
            <a:r>
              <a:rPr lang="en-US" sz="2600" dirty="0"/>
              <a:t>Doppler echocardiography can be used to diagnose left anterior descending artery stenosis in patients with type 2 diabetes</a:t>
            </a:r>
          </a:p>
          <a:p>
            <a:endParaRPr lang="en-US" sz="2800" dirty="0"/>
          </a:p>
          <a:p>
            <a:r>
              <a:rPr lang="en-US" sz="2800" dirty="0"/>
              <a:t>Extract the UMLS relation:</a:t>
            </a:r>
          </a:p>
          <a:p>
            <a:r>
              <a:rPr lang="en-US" sz="2600" dirty="0"/>
              <a:t>Echocardiography (Doppler) </a:t>
            </a:r>
            <a:r>
              <a:rPr lang="en-US" sz="2600" b="1" dirty="0"/>
              <a:t>Diagnoses</a:t>
            </a:r>
            <a:r>
              <a:rPr lang="en-US" sz="2600" dirty="0"/>
              <a:t> Acquired stenosis</a:t>
            </a:r>
          </a:p>
        </p:txBody>
      </p:sp>
      <p:pic>
        <p:nvPicPr>
          <p:cNvPr id="5" name="Picture 4" descr="A close up of a sign&#10;&#10;Description automatically generated">
            <a:extLst>
              <a:ext uri="{FF2B5EF4-FFF2-40B4-BE49-F238E27FC236}">
                <a16:creationId xmlns:a16="http://schemas.microsoft.com/office/drawing/2014/main" id="{DAD620C8-C456-E24E-8566-0F40D3F4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37360"/>
            <a:ext cx="6019800" cy="1691639"/>
          </a:xfrm>
          <a:prstGeom prst="rect">
            <a:avLst/>
          </a:prstGeom>
        </p:spPr>
      </p:pic>
    </p:spTree>
    <p:extLst>
      <p:ext uri="{BB962C8B-B14F-4D97-AF65-F5344CB8AC3E}">
        <p14:creationId xmlns:p14="http://schemas.microsoft.com/office/powerpoint/2010/main" val="2260557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4"/>
            <a:ext cx="7543800" cy="917355"/>
          </a:xfrm>
        </p:spPr>
        <p:txBody>
          <a:bodyPr/>
          <a:lstStyle/>
          <a:p>
            <a:r>
              <a:rPr lang="en-US"/>
              <a:t>Wikipedia info boxes</a:t>
            </a:r>
            <a:endParaRPr lang="en-US" dirty="0"/>
          </a:p>
        </p:txBody>
      </p:sp>
      <p:pic>
        <p:nvPicPr>
          <p:cNvPr id="12" name="Content Placeholder 11" descr="A person wearing a suit and tie&#10;&#10;Description automatically generated">
            <a:extLst>
              <a:ext uri="{FF2B5EF4-FFF2-40B4-BE49-F238E27FC236}">
                <a16:creationId xmlns:a16="http://schemas.microsoft.com/office/drawing/2014/main" id="{48006793-3C29-FC4B-8CE2-1551CEB7A7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9445" y="1676400"/>
            <a:ext cx="3242196" cy="4022725"/>
          </a:xfrm>
          <a:ln>
            <a:solidFill>
              <a:schemeClr val="accent1"/>
            </a:solidFill>
          </a:ln>
        </p:spPr>
      </p:pic>
      <p:pic>
        <p:nvPicPr>
          <p:cNvPr id="14" name="Picture 13" descr="A screenshot of a cell phone&#10;&#10;Description automatically generated">
            <a:extLst>
              <a:ext uri="{FF2B5EF4-FFF2-40B4-BE49-F238E27FC236}">
                <a16:creationId xmlns:a16="http://schemas.microsoft.com/office/drawing/2014/main" id="{124B6712-B249-4C43-9EC1-36BD834B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203959"/>
            <a:ext cx="3454400" cy="5120641"/>
          </a:xfrm>
          <a:prstGeom prst="rect">
            <a:avLst/>
          </a:prstGeom>
          <a:ln>
            <a:solidFill>
              <a:schemeClr val="accent1"/>
            </a:solidFill>
          </a:ln>
        </p:spPr>
      </p:pic>
    </p:spTree>
    <p:extLst>
      <p:ext uri="{BB962C8B-B14F-4D97-AF65-F5344CB8AC3E}">
        <p14:creationId xmlns:p14="http://schemas.microsoft.com/office/powerpoint/2010/main" val="2402724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lstStyle/>
          <a:p>
            <a:r>
              <a:rPr lang="en-US" dirty="0"/>
              <a:t>RDF Triples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rmAutofit/>
          </a:bodyPr>
          <a:lstStyle/>
          <a:p>
            <a:pPr lvl="1">
              <a:buFont typeface="Arial" panose="020B0604020202020204" pitchFamily="34" charset="0"/>
              <a:buChar char="•"/>
            </a:pPr>
            <a:r>
              <a:rPr lang="en-US" sz="2800" dirty="0"/>
              <a:t>Resource Description Framework</a:t>
            </a:r>
          </a:p>
          <a:p>
            <a:pPr lvl="1">
              <a:buFont typeface="Arial" panose="020B0604020202020204" pitchFamily="34" charset="0"/>
              <a:buChar char="•"/>
            </a:pPr>
            <a:r>
              <a:rPr lang="en-US" sz="2800" b="1" dirty="0"/>
              <a:t>RDF triple </a:t>
            </a:r>
            <a:r>
              <a:rPr lang="en-US" sz="2800" dirty="0"/>
              <a:t>is a tuple of</a:t>
            </a:r>
          </a:p>
          <a:p>
            <a:pPr lvl="2">
              <a:buFont typeface="Arial" panose="020B0604020202020204" pitchFamily="34" charset="0"/>
              <a:buChar char="•"/>
            </a:pPr>
            <a:r>
              <a:rPr lang="en-US" sz="2400" dirty="0"/>
              <a:t>Entity-relation-entity, aka</a:t>
            </a:r>
          </a:p>
          <a:p>
            <a:pPr lvl="2">
              <a:buFont typeface="Arial" panose="020B0604020202020204" pitchFamily="34" charset="0"/>
              <a:buChar char="•"/>
            </a:pPr>
            <a:r>
              <a:rPr lang="en-US" sz="2400" dirty="0"/>
              <a:t>Subject-predicate-object expression</a:t>
            </a:r>
          </a:p>
          <a:p>
            <a:pPr lvl="1">
              <a:buFont typeface="Arial" panose="020B0604020202020204" pitchFamily="34" charset="0"/>
              <a:buChar char="•"/>
            </a:pPr>
            <a:r>
              <a:rPr lang="en-US" sz="2800" b="1" dirty="0"/>
              <a:t>Subject</a:t>
            </a:r>
            <a:r>
              <a:rPr lang="en-US" sz="2800" dirty="0"/>
              <a:t>: University of Pennsylvania</a:t>
            </a:r>
          </a:p>
          <a:p>
            <a:pPr lvl="1">
              <a:buFont typeface="Arial" panose="020B0604020202020204" pitchFamily="34" charset="0"/>
              <a:buChar char="•"/>
            </a:pPr>
            <a:r>
              <a:rPr lang="en-US" sz="2800" b="1" dirty="0"/>
              <a:t>Predicate</a:t>
            </a:r>
            <a:r>
              <a:rPr lang="en-US" sz="2800" dirty="0"/>
              <a:t>: location</a:t>
            </a:r>
          </a:p>
          <a:p>
            <a:pPr lvl="1">
              <a:buFont typeface="Arial" panose="020B0604020202020204" pitchFamily="34" charset="0"/>
              <a:buChar char="•"/>
            </a:pPr>
            <a:r>
              <a:rPr lang="en-US" sz="2800" b="1" dirty="0"/>
              <a:t>Object</a:t>
            </a:r>
            <a:r>
              <a:rPr lang="en-US" sz="2800" dirty="0"/>
              <a:t>: Philadelphia, PA</a:t>
            </a:r>
          </a:p>
        </p:txBody>
      </p:sp>
    </p:spTree>
    <p:extLst>
      <p:ext uri="{BB962C8B-B14F-4D97-AF65-F5344CB8AC3E}">
        <p14:creationId xmlns:p14="http://schemas.microsoft.com/office/powerpoint/2010/main" val="4260486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124200"/>
            <a:ext cx="8092442" cy="3447196"/>
          </a:xfrm>
        </p:spPr>
        <p:txBody>
          <a:bodyPr>
            <a:noAutofit/>
          </a:bodyPr>
          <a:lstStyle/>
          <a:p>
            <a:pPr algn="just"/>
            <a:r>
              <a:rPr lang="en-US" dirty="0" err="1"/>
              <a:t>DBpedia</a:t>
            </a:r>
            <a:r>
              <a:rPr lang="en-US" dirty="0"/>
              <a:t> is a community effort to extract structured information from Wikipedia and to make this information available on the Web. </a:t>
            </a:r>
            <a:r>
              <a:rPr lang="en-US" dirty="0" err="1"/>
              <a:t>DBpedia</a:t>
            </a:r>
            <a:r>
              <a:rPr lang="en-US" dirty="0"/>
              <a:t> allows you to ask sophisticated queries against datasets derived from Wikipedia and to link other datasets on the Web to Wikipedia data. We describe the extraction of the </a:t>
            </a:r>
            <a:r>
              <a:rPr lang="en-US" dirty="0" err="1"/>
              <a:t>DBpedia</a:t>
            </a:r>
            <a:r>
              <a:rPr lang="en-US" dirty="0"/>
              <a:t> datasets, and how the resulting information is published on the Web for human-and machine-consumption. We describe some emerging applications from the </a:t>
            </a:r>
            <a:r>
              <a:rPr lang="en-US" dirty="0" err="1"/>
              <a:t>DBpedia</a:t>
            </a:r>
            <a:r>
              <a:rPr lang="en-US" dirty="0"/>
              <a:t> community and show how website authors can facilitate </a:t>
            </a:r>
            <a:r>
              <a:rPr lang="en-US" dirty="0" err="1"/>
              <a:t>DBpedia</a:t>
            </a:r>
            <a:r>
              <a:rPr lang="en-US" dirty="0"/>
              <a:t> content within their sites. Finally, we present the current status of interlinking </a:t>
            </a:r>
            <a:r>
              <a:rPr lang="en-US" dirty="0" err="1"/>
              <a:t>DBpedia</a:t>
            </a:r>
            <a:r>
              <a:rPr lang="en-US" dirty="0"/>
              <a:t> with other open datasets on the Web and outline how </a:t>
            </a:r>
            <a:r>
              <a:rPr lang="en-US" dirty="0" err="1"/>
              <a:t>DBpedia</a:t>
            </a:r>
            <a:r>
              <a:rPr lang="en-US" dirty="0"/>
              <a:t> could serve as a nucleus for an emerging Web of open data.</a:t>
            </a:r>
          </a:p>
          <a:p>
            <a:pPr algn="just"/>
            <a:endParaRPr lang="en-US" dirty="0"/>
          </a:p>
        </p:txBody>
      </p:sp>
      <p:pic>
        <p:nvPicPr>
          <p:cNvPr id="4" name="Picture 3">
            <a:extLst>
              <a:ext uri="{FF2B5EF4-FFF2-40B4-BE49-F238E27FC236}">
                <a16:creationId xmlns:a16="http://schemas.microsoft.com/office/drawing/2014/main" id="{C25C9285-C5C4-DC42-A6FE-EF0B370A6988}"/>
              </a:ext>
            </a:extLst>
          </p:cNvPr>
          <p:cNvPicPr>
            <a:picLocks noChangeAspect="1"/>
          </p:cNvPicPr>
          <p:nvPr/>
        </p:nvPicPr>
        <p:blipFill>
          <a:blip r:embed="rId3"/>
          <a:stretch>
            <a:fillRect/>
          </a:stretch>
        </p:blipFill>
        <p:spPr>
          <a:xfrm>
            <a:off x="525778" y="299045"/>
            <a:ext cx="8092442" cy="2667382"/>
          </a:xfrm>
          <a:prstGeom prst="rect">
            <a:avLst/>
          </a:prstGeom>
        </p:spPr>
      </p:pic>
      <p:pic>
        <p:nvPicPr>
          <p:cNvPr id="6" name="Picture 5" descr="A close up of a logo&#10;&#10;Description automatically generated">
            <a:extLst>
              <a:ext uri="{FF2B5EF4-FFF2-40B4-BE49-F238E27FC236}">
                <a16:creationId xmlns:a16="http://schemas.microsoft.com/office/drawing/2014/main" id="{694F49DC-8922-8A4A-91F1-E72818A71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564" y="2362200"/>
            <a:ext cx="603636" cy="381711"/>
          </a:xfrm>
          <a:prstGeom prst="rect">
            <a:avLst/>
          </a:prstGeom>
        </p:spPr>
      </p:pic>
    </p:spTree>
    <p:extLst>
      <p:ext uri="{BB962C8B-B14F-4D97-AF65-F5344CB8AC3E}">
        <p14:creationId xmlns:p14="http://schemas.microsoft.com/office/powerpoint/2010/main" val="2756407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Freebase, WordNet, other ontologies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Freebase relations:</a:t>
            </a:r>
          </a:p>
          <a:p>
            <a:pPr lvl="2">
              <a:buFont typeface="Arial" panose="020B0604020202020204" pitchFamily="34" charset="0"/>
              <a:buChar char="•"/>
            </a:pPr>
            <a:r>
              <a:rPr lang="en-US" sz="2000" dirty="0"/>
              <a:t>people/person/nationality</a:t>
            </a:r>
          </a:p>
          <a:p>
            <a:pPr lvl="2">
              <a:buFont typeface="Arial" panose="020B0604020202020204" pitchFamily="34" charset="0"/>
              <a:buChar char="•"/>
            </a:pPr>
            <a:r>
              <a:rPr lang="en-US" sz="2000" dirty="0"/>
              <a:t>location/location/contains</a:t>
            </a:r>
          </a:p>
          <a:p>
            <a:pPr lvl="2">
              <a:buFont typeface="Arial" panose="020B0604020202020204" pitchFamily="34" charset="0"/>
              <a:buChar char="•"/>
            </a:pPr>
            <a:r>
              <a:rPr lang="en-US" sz="2000" dirty="0"/>
              <a:t>people/person/place-of-birth</a:t>
            </a:r>
          </a:p>
          <a:p>
            <a:pPr lvl="2">
              <a:buFont typeface="Arial" panose="020B0604020202020204" pitchFamily="34" charset="0"/>
              <a:buChar char="•"/>
            </a:pPr>
            <a:r>
              <a:rPr lang="en-US" sz="2000" dirty="0"/>
              <a:t>biology/organism classification</a:t>
            </a:r>
          </a:p>
          <a:p>
            <a:pPr lvl="2">
              <a:buFont typeface="Arial" panose="020B0604020202020204" pitchFamily="34" charset="0"/>
              <a:buChar char="•"/>
            </a:pPr>
            <a:endParaRPr lang="en-US" dirty="0"/>
          </a:p>
          <a:p>
            <a:pPr lvl="1">
              <a:buFont typeface="Arial" panose="020B0604020202020204" pitchFamily="34" charset="0"/>
              <a:buChar char="•"/>
            </a:pPr>
            <a:r>
              <a:rPr lang="en-US" sz="2800" dirty="0"/>
              <a:t>WordNet relations:</a:t>
            </a:r>
          </a:p>
          <a:p>
            <a:pPr lvl="2">
              <a:buFont typeface="Arial" panose="020B0604020202020204" pitchFamily="34" charset="0"/>
              <a:buChar char="•"/>
            </a:pPr>
            <a:r>
              <a:rPr lang="en-US" sz="2000" dirty="0"/>
              <a:t>is-a, instance-of</a:t>
            </a:r>
          </a:p>
          <a:p>
            <a:pPr lvl="2">
              <a:buFont typeface="Arial" panose="020B0604020202020204" pitchFamily="34" charset="0"/>
              <a:buChar char="•"/>
            </a:pPr>
            <a:r>
              <a:rPr lang="en-US" sz="2000" dirty="0"/>
              <a:t>hypernyms/hyponyms</a:t>
            </a:r>
          </a:p>
          <a:p>
            <a:pPr lvl="2">
              <a:buFont typeface="Arial" panose="020B0604020202020204" pitchFamily="34" charset="0"/>
              <a:buChar char="•"/>
            </a:pPr>
            <a:r>
              <a:rPr lang="en-US" sz="2000" dirty="0"/>
              <a:t>Giraffe is-a ruminant is-a ungulate is-a mammal is-a vertebrate is-a animal…</a:t>
            </a:r>
          </a:p>
        </p:txBody>
      </p:sp>
    </p:spTree>
    <p:extLst>
      <p:ext uri="{BB962C8B-B14F-4D97-AF65-F5344CB8AC3E}">
        <p14:creationId xmlns:p14="http://schemas.microsoft.com/office/powerpoint/2010/main" val="635230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Strategies for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Hand-written patterns</a:t>
            </a:r>
          </a:p>
          <a:p>
            <a:pPr lvl="1">
              <a:buFont typeface="Arial" panose="020B0604020202020204" pitchFamily="34" charset="0"/>
              <a:buChar char="•"/>
            </a:pPr>
            <a:r>
              <a:rPr lang="en-US" sz="2800" dirty="0"/>
              <a:t>Supervised machine learning</a:t>
            </a:r>
          </a:p>
          <a:p>
            <a:pPr lvl="1">
              <a:buFont typeface="Arial" panose="020B0604020202020204" pitchFamily="34" charset="0"/>
              <a:buChar char="•"/>
            </a:pPr>
            <a:r>
              <a:rPr lang="en-US" sz="2800" dirty="0"/>
              <a:t>Semi-supervised machine learning</a:t>
            </a:r>
          </a:p>
          <a:p>
            <a:pPr lvl="2">
              <a:buFont typeface="Arial" panose="020B0604020202020204" pitchFamily="34" charset="0"/>
              <a:buChar char="•"/>
            </a:pPr>
            <a:r>
              <a:rPr lang="en-US" sz="2400" dirty="0"/>
              <a:t>Bootstrapping</a:t>
            </a:r>
          </a:p>
          <a:p>
            <a:pPr lvl="2">
              <a:buFont typeface="Arial" panose="020B0604020202020204" pitchFamily="34" charset="0"/>
              <a:buChar char="•"/>
            </a:pPr>
            <a:r>
              <a:rPr lang="en-US" sz="2400" dirty="0"/>
              <a:t>Distant supervision</a:t>
            </a:r>
          </a:p>
          <a:p>
            <a:pPr lvl="1">
              <a:buFont typeface="Arial" panose="020B0604020202020204" pitchFamily="34" charset="0"/>
              <a:buChar char="•"/>
            </a:pPr>
            <a:r>
              <a:rPr lang="en-US" sz="2800" dirty="0"/>
              <a:t>Unsupervised machine learning</a:t>
            </a:r>
          </a:p>
        </p:txBody>
      </p:sp>
    </p:spTree>
    <p:extLst>
      <p:ext uri="{BB962C8B-B14F-4D97-AF65-F5344CB8AC3E}">
        <p14:creationId xmlns:p14="http://schemas.microsoft.com/office/powerpoint/2010/main" val="131629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ED60CC-59F3-6C4E-8C1D-1480F365DE84}"/>
              </a:ext>
            </a:extLst>
          </p:cNvPr>
          <p:cNvSpPr/>
          <p:nvPr/>
        </p:nvSpPr>
        <p:spPr>
          <a:xfrm>
            <a:off x="685800" y="1371600"/>
            <a:ext cx="7239000" cy="692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932595"/>
          </a:xfrm>
        </p:spPr>
        <p:txBody>
          <a:bodyPr>
            <a:normAutofit/>
          </a:bodyPr>
          <a:lstStyle/>
          <a:p>
            <a:r>
              <a:rPr lang="en-US" dirty="0"/>
              <a:t>Hearst Patterns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60" y="1440629"/>
                <a:ext cx="7543801" cy="3324807"/>
              </a:xfrm>
            </p:spPr>
            <p:txBody>
              <a:bodyPr>
                <a:noAutofit/>
              </a:bodyPr>
              <a:lstStyle/>
              <a:p>
                <a:r>
                  <a:rPr lang="en-US" dirty="0"/>
                  <a:t>Agar is a substance prepared from a mixture of red algae, such as </a:t>
                </a:r>
                <a:r>
                  <a:rPr lang="en-US" dirty="0" err="1"/>
                  <a:t>Gelidium</a:t>
                </a:r>
                <a:r>
                  <a:rPr lang="en-US" dirty="0"/>
                  <a:t>, for laboratory or industrial use.</a:t>
                </a:r>
                <a:endParaRPr lang="en-US" sz="2800" dirty="0"/>
              </a:p>
              <a:p>
                <a:pPr lvl="1"/>
                <a:endParaRPr lang="en-US" sz="2000" dirty="0"/>
              </a:p>
              <a:p>
                <a:pPr marL="201168" lvl="1" indent="0">
                  <a:buNone/>
                </a:pPr>
                <a:r>
                  <a:rPr lang="en-US" sz="2000" dirty="0"/>
                  <a:t>She suggests that the following </a:t>
                </a:r>
                <a:r>
                  <a:rPr lang="en-US" sz="2000" dirty="0" err="1"/>
                  <a:t>lexico</a:t>
                </a:r>
                <a:r>
                  <a:rPr lang="en-US" sz="2000" dirty="0"/>
                  <a:t>-syntactic pattern</a:t>
                </a:r>
              </a:p>
              <a:p>
                <a:pPr algn="ctr"/>
                <a:r>
                  <a:rPr lang="en-US" sz="1800" dirty="0"/>
                  <a:t> </a:t>
                </a:r>
                <a:r>
                  <a:rPr lang="en-US" sz="1800" i="1" dirty="0"/>
                  <a:t>NP</a:t>
                </a:r>
                <a:r>
                  <a:rPr lang="en-US" sz="1800" i="1" baseline="-25000" dirty="0"/>
                  <a:t>0</a:t>
                </a:r>
                <a:r>
                  <a:rPr lang="en-US" sz="1800" i="1" dirty="0"/>
                  <a:t>  such as NP</a:t>
                </a:r>
                <a:r>
                  <a:rPr lang="en-US" sz="1800" i="1" baseline="-25000" dirty="0"/>
                  <a:t>1</a:t>
                </a:r>
                <a:r>
                  <a:rPr lang="en-US" sz="1800" i="1" dirty="0"/>
                  <a:t> {,NP</a:t>
                </a:r>
                <a:r>
                  <a:rPr lang="en-US" sz="1800" i="1" baseline="-25000" dirty="0"/>
                  <a:t>2</a:t>
                </a:r>
                <a:r>
                  <a:rPr lang="en-US" sz="1800" i="1" dirty="0"/>
                  <a:t> …, ( </a:t>
                </a:r>
                <a:r>
                  <a:rPr lang="en-US" sz="1800" i="1" dirty="0" err="1"/>
                  <a:t>and|or</a:t>
                </a:r>
                <a:r>
                  <a:rPr lang="en-US" sz="1800" i="1" dirty="0"/>
                  <a:t>) </a:t>
                </a:r>
                <a:r>
                  <a:rPr lang="en-US" sz="1800" i="1" dirty="0" err="1"/>
                  <a:t>NP</a:t>
                </a:r>
                <a:r>
                  <a:rPr lang="en-US" sz="1800" i="1" baseline="-25000" dirty="0" err="1"/>
                  <a:t>i</a:t>
                </a:r>
                <a:r>
                  <a:rPr lang="en-US" sz="1800" i="1" dirty="0"/>
                  <a:t>},  </a:t>
                </a:r>
                <a:r>
                  <a:rPr lang="en-US" sz="1800" i="1" dirty="0" err="1"/>
                  <a:t>i</a:t>
                </a:r>
                <a:r>
                  <a:rPr lang="en-US" sz="1800" i="1"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a:t> 1</a:t>
                </a:r>
              </a:p>
              <a:p>
                <a:pPr marL="201168" lvl="1" indent="0">
                  <a:buNone/>
                </a:pPr>
                <a:r>
                  <a:rPr lang="en-US" sz="2000" dirty="0"/>
                  <a:t>implies the following semantics</a:t>
                </a:r>
              </a:p>
              <a:p>
                <a:pPr marL="0" indent="0" algn="ctr">
                  <a:buNone/>
                </a:pP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err="1"/>
                  <a:t>NP</a:t>
                </a:r>
                <a:r>
                  <a:rPr lang="en-US" sz="1800" i="1" baseline="-25000" dirty="0" err="1"/>
                  <a:t>i</a:t>
                </a:r>
                <a:r>
                  <a:rPr lang="en-US" sz="1800" i="1" dirty="0"/>
                  <a:t> , i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i="1" dirty="0"/>
                  <a:t> 1, hyponym(</a:t>
                </a:r>
                <a:r>
                  <a:rPr lang="en-US" sz="1800" i="1" dirty="0" err="1"/>
                  <a:t>Np</a:t>
                </a:r>
                <a:r>
                  <a:rPr lang="en-US" sz="1800" i="1" baseline="-25000" dirty="0" err="1"/>
                  <a:t>i</a:t>
                </a:r>
                <a:r>
                  <a:rPr lang="en-US" sz="1800" i="1" baseline="-25000" dirty="0"/>
                  <a:t>, </a:t>
                </a:r>
                <a:r>
                  <a:rPr lang="en-US" sz="1800" i="1" dirty="0"/>
                  <a:t>NP</a:t>
                </a:r>
                <a:r>
                  <a:rPr lang="en-US" sz="1800" i="1" baseline="-25000" dirty="0"/>
                  <a:t>0</a:t>
                </a:r>
                <a:endParaRPr lang="en-US" sz="1800" i="1" dirty="0"/>
              </a:p>
              <a:p>
                <a:pPr marL="201168" lvl="1" indent="0">
                  <a:buNone/>
                </a:pPr>
                <a:r>
                  <a:rPr lang="en-US" sz="2000" dirty="0"/>
                  <a:t>allowing us to infer</a:t>
                </a:r>
              </a:p>
              <a:p>
                <a:pPr algn="ctr"/>
                <a:r>
                  <a:rPr lang="en-US" sz="1800" i="1" dirty="0"/>
                  <a:t>hyponym(</a:t>
                </a:r>
                <a:r>
                  <a:rPr lang="en-US" sz="1800" dirty="0" err="1"/>
                  <a:t>Gelidium</a:t>
                </a:r>
                <a:r>
                  <a:rPr lang="en-US" sz="1800" dirty="0"/>
                  <a:t>, red algae</a:t>
                </a:r>
                <a:r>
                  <a:rPr lang="en-US" sz="1800" i="1" dirty="0"/>
                  <a:t>)</a:t>
                </a:r>
              </a:p>
              <a:p>
                <a:endParaRPr lang="en-US" i="1" dirty="0"/>
              </a:p>
              <a:p>
                <a:endParaRPr lang="en-US" i="1" dirty="0"/>
              </a:p>
              <a:p>
                <a:endParaRPr lang="en-US" i="1" dirty="0"/>
              </a:p>
              <a:p>
                <a:endParaRPr lang="en-US" dirty="0"/>
              </a:p>
              <a:p>
                <a:endParaRPr lang="en-US" dirty="0"/>
              </a:p>
            </p:txBody>
          </p:sp>
        </mc:Choice>
        <mc:Fallback>
          <p:sp>
            <p:nvSpPr>
              <p:cNvPr id="3" name="Content Placeholder 2">
                <a:extLst>
                  <a:ext uri="{FF2B5EF4-FFF2-40B4-BE49-F238E27FC236}">
                    <a16:creationId xmlns:a16="http://schemas.microsoft.com/office/drawing/2014/main" id="{D785FD96-D58D-CC44-B9F6-14F6AB525F32}"/>
                  </a:ext>
                </a:extLst>
              </p:cNvPr>
              <p:cNvSpPr>
                <a:spLocks noGrp="1" noRot="1" noChangeAspect="1" noMove="1" noResize="1" noEditPoints="1" noAdjustHandles="1" noChangeArrowheads="1" noChangeShapeType="1" noTextEdit="1"/>
              </p:cNvSpPr>
              <p:nvPr>
                <p:ph idx="1"/>
              </p:nvPr>
            </p:nvSpPr>
            <p:spPr>
              <a:xfrm>
                <a:off x="822960" y="1440629"/>
                <a:ext cx="7543801" cy="3324807"/>
              </a:xfrm>
              <a:blipFill>
                <a:blip r:embed="rId3"/>
                <a:stretch>
                  <a:fillRect l="-672" t="-1521" b="-2662"/>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C25B1317-0F3C-864D-A357-2FB2BE63C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09" y="5170541"/>
            <a:ext cx="8140700" cy="1257300"/>
          </a:xfrm>
          <a:prstGeom prst="rect">
            <a:avLst/>
          </a:prstGeom>
        </p:spPr>
      </p:pic>
    </p:spTree>
    <p:extLst>
      <p:ext uri="{BB962C8B-B14F-4D97-AF65-F5344CB8AC3E}">
        <p14:creationId xmlns:p14="http://schemas.microsoft.com/office/powerpoint/2010/main" val="361583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2105125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a:bodyPr>
          <a:lstStyle/>
          <a:p>
            <a:r>
              <a:rPr lang="en-US" dirty="0"/>
              <a:t>Machine learning techniques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b="1" dirty="0"/>
              <a:t>Supervised</a:t>
            </a:r>
            <a:r>
              <a:rPr lang="en-US" sz="2800" dirty="0"/>
              <a:t>: training corpus annotated with manually annotated with fixed set of relations and entities</a:t>
            </a:r>
          </a:p>
          <a:p>
            <a:pPr lvl="1">
              <a:buFont typeface="Arial" panose="020B0604020202020204" pitchFamily="34" charset="0"/>
              <a:buChar char="•"/>
            </a:pPr>
            <a:r>
              <a:rPr lang="en-US" sz="2800" b="1" dirty="0"/>
              <a:t>Semi-supervised</a:t>
            </a:r>
            <a:r>
              <a:rPr lang="en-US" sz="2800" dirty="0"/>
              <a:t>: high-precision seed patters, or seed tuples, are used to bootstrap more examples</a:t>
            </a:r>
          </a:p>
          <a:p>
            <a:pPr lvl="1">
              <a:buFont typeface="Arial" panose="020B0604020202020204" pitchFamily="34" charset="0"/>
              <a:buChar char="•"/>
            </a:pPr>
            <a:r>
              <a:rPr lang="en-US" sz="2800" b="1" dirty="0"/>
              <a:t>Distant supervision</a:t>
            </a:r>
            <a:r>
              <a:rPr lang="en-US" sz="2800" dirty="0"/>
              <a:t>: start with a huge number of seeds, learn noisy pattern fields (e.g. 100k examples of </a:t>
            </a:r>
            <a:r>
              <a:rPr lang="en-US" sz="2800" dirty="0">
                <a:latin typeface="Courier New" panose="02070309020205020404" pitchFamily="49" charset="0"/>
                <a:cs typeface="Courier New" panose="02070309020205020404" pitchFamily="49" charset="0"/>
              </a:rPr>
              <a:t>birth-place-of </a:t>
            </a:r>
            <a:r>
              <a:rPr lang="en-US" sz="2800" dirty="0"/>
              <a:t>from </a:t>
            </a:r>
            <a:r>
              <a:rPr lang="en-US" sz="2800" dirty="0" err="1"/>
              <a:t>infoboxes</a:t>
            </a:r>
            <a:r>
              <a:rPr lang="en-US" sz="2800" dirty="0"/>
              <a:t>, help learn the corresponding text patterns)</a:t>
            </a:r>
          </a:p>
          <a:p>
            <a:pPr lvl="1">
              <a:buFont typeface="Arial" panose="020B0604020202020204" pitchFamily="34" charset="0"/>
              <a:buChar char="•"/>
            </a:pPr>
            <a:endParaRPr lang="en-US" sz="2800" dirty="0"/>
          </a:p>
        </p:txBody>
      </p:sp>
    </p:spTree>
    <p:extLst>
      <p:ext uri="{BB962C8B-B14F-4D97-AF65-F5344CB8AC3E}">
        <p14:creationId xmlns:p14="http://schemas.microsoft.com/office/powerpoint/2010/main" val="3860940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err="1"/>
              <a:t>Semisupervised</a:t>
            </a:r>
            <a:r>
              <a:rPr lang="en-US" dirty="0"/>
              <a:t> Relation Extraction</a:t>
            </a:r>
          </a:p>
        </p:txBody>
      </p:sp>
      <p:pic>
        <p:nvPicPr>
          <p:cNvPr id="5" name="Content Placeholder 4" descr="A picture containing person, holding, bird&#10;&#10;Description automatically generated">
            <a:extLst>
              <a:ext uri="{FF2B5EF4-FFF2-40B4-BE49-F238E27FC236}">
                <a16:creationId xmlns:a16="http://schemas.microsoft.com/office/drawing/2014/main" id="{FFAE0D14-0D4A-4048-A68A-75908D18DA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612642"/>
            <a:ext cx="7330332" cy="2578358"/>
          </a:xfrm>
        </p:spPr>
      </p:pic>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1384995"/>
          </a:xfrm>
          <a:prstGeom prst="rect">
            <a:avLst/>
          </a:prstGeom>
          <a:noFill/>
        </p:spPr>
        <p:txBody>
          <a:bodyPr wrap="square" rtlCol="0">
            <a:spAutoFit/>
          </a:bodyPr>
          <a:lstStyle/>
          <a:p>
            <a:r>
              <a:rPr lang="en-US" sz="2200" dirty="0"/>
              <a:t>Bootstrapping proceeds by taking the entities in the seed pair, and then finding sentences (on the web, or whatever dataset we are using) that contain both entities.</a:t>
            </a:r>
          </a:p>
          <a:p>
            <a:endParaRPr lang="en-US" dirty="0"/>
          </a:p>
        </p:txBody>
      </p:sp>
    </p:spTree>
    <p:extLst>
      <p:ext uri="{BB962C8B-B14F-4D97-AF65-F5344CB8AC3E}">
        <p14:creationId xmlns:p14="http://schemas.microsoft.com/office/powerpoint/2010/main" val="127929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265E40-487E-9247-A64E-578AF76B5835}"/>
              </a:ext>
            </a:extLst>
          </p:cNvPr>
          <p:cNvSpPr/>
          <p:nvPr/>
        </p:nvSpPr>
        <p:spPr>
          <a:xfrm>
            <a:off x="1066800" y="3276600"/>
            <a:ext cx="70866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5F7B5E9-8444-0E46-8BBC-D7C22671D11F}"/>
              </a:ext>
            </a:extLst>
          </p:cNvPr>
          <p:cNvSpPr>
            <a:spLocks noGrp="1"/>
          </p:cNvSpPr>
          <p:nvPr>
            <p:ph idx="1"/>
          </p:nvPr>
        </p:nvSpPr>
        <p:spPr>
          <a:xfrm>
            <a:off x="800099" y="1447800"/>
            <a:ext cx="7543801" cy="4991100"/>
          </a:xfrm>
        </p:spPr>
        <p:txBody>
          <a:bodyPr>
            <a:normAutofit lnSpcReduction="10000"/>
          </a:bodyPr>
          <a:lstStyle/>
          <a:p>
            <a:pPr marL="201168" lvl="1" indent="0">
              <a:buNone/>
            </a:pPr>
            <a:r>
              <a:rPr lang="en-US" sz="2800" dirty="0"/>
              <a:t>Task: Create airline/hub pairs</a:t>
            </a:r>
          </a:p>
          <a:p>
            <a:pPr marL="201168" lvl="1" indent="0">
              <a:buNone/>
            </a:pPr>
            <a:r>
              <a:rPr lang="en-US" sz="2800" dirty="0"/>
              <a:t>Seed:  </a:t>
            </a:r>
            <a:r>
              <a:rPr lang="en-US" sz="2800" b="1" dirty="0"/>
              <a:t>Ryanair</a:t>
            </a:r>
            <a:r>
              <a:rPr lang="en-US" sz="2800" dirty="0"/>
              <a:t> has a hub at </a:t>
            </a:r>
            <a:r>
              <a:rPr lang="en-US" sz="2800" b="1" dirty="0"/>
              <a:t>Charleroi</a:t>
            </a:r>
          </a:p>
          <a:p>
            <a:pPr marL="384048" lvl="2" indent="0">
              <a:buNone/>
            </a:pPr>
            <a:r>
              <a:rPr lang="en-US" sz="2000" dirty="0"/>
              <a:t>use this seed fact to discover new patterns by finding other mentions of this relation in our corpus</a:t>
            </a:r>
          </a:p>
          <a:p>
            <a:pPr marL="201168" lvl="1" indent="0">
              <a:buNone/>
            </a:pPr>
            <a:r>
              <a:rPr lang="en-US" sz="2800" dirty="0"/>
              <a:t>Sentences found:</a:t>
            </a:r>
          </a:p>
          <a:p>
            <a:pPr marL="384048" lvl="2" indent="0">
              <a:buNone/>
            </a:pPr>
            <a:r>
              <a:rPr lang="en-US" sz="2000" dirty="0"/>
              <a:t>Budget airline </a:t>
            </a:r>
            <a:r>
              <a:rPr lang="en-US" sz="2000" b="1" dirty="0"/>
              <a:t>Ryanair</a:t>
            </a:r>
            <a:r>
              <a:rPr lang="en-US" sz="2000" dirty="0"/>
              <a:t>, which uses </a:t>
            </a:r>
            <a:r>
              <a:rPr lang="en-US" sz="2000" b="1" dirty="0"/>
              <a:t>Charleroi</a:t>
            </a:r>
            <a:r>
              <a:rPr lang="en-US" sz="2000" dirty="0"/>
              <a:t> as a hub, scrapped all weekend flights out of the airport.</a:t>
            </a:r>
          </a:p>
          <a:p>
            <a:pPr marL="384048" lvl="2" indent="0">
              <a:buNone/>
            </a:pPr>
            <a:r>
              <a:rPr lang="en-US" sz="2000" dirty="0"/>
              <a:t>All flights in and out of </a:t>
            </a:r>
            <a:r>
              <a:rPr lang="en-US" sz="2000" b="1" dirty="0"/>
              <a:t>Ryanair</a:t>
            </a:r>
            <a:r>
              <a:rPr lang="en-US" sz="2000" dirty="0"/>
              <a:t>’s Belgian hub at </a:t>
            </a:r>
            <a:r>
              <a:rPr lang="en-US" sz="2000" b="1" dirty="0"/>
              <a:t>Charleroi</a:t>
            </a:r>
            <a:r>
              <a:rPr lang="en-US" sz="2000" dirty="0"/>
              <a:t> airport were grounded on Friday...</a:t>
            </a:r>
          </a:p>
          <a:p>
            <a:pPr marL="384048" lvl="2" indent="0">
              <a:buNone/>
            </a:pPr>
            <a:r>
              <a:rPr lang="en-US" sz="2000" dirty="0"/>
              <a:t>A spokesman at </a:t>
            </a:r>
            <a:r>
              <a:rPr lang="en-US" sz="2000" b="1" dirty="0"/>
              <a:t>Charleroi</a:t>
            </a:r>
            <a:r>
              <a:rPr lang="en-US" sz="2000" dirty="0"/>
              <a:t>, a main hub for </a:t>
            </a:r>
            <a:r>
              <a:rPr lang="en-US" sz="2000" b="1" dirty="0"/>
              <a:t>Ryanair</a:t>
            </a:r>
            <a:r>
              <a:rPr lang="en-US" sz="2000" dirty="0"/>
              <a:t>, estimated that 8000 passengers had already been affected.</a:t>
            </a:r>
          </a:p>
          <a:p>
            <a:pPr marL="201168" lvl="1" indent="0">
              <a:buNone/>
            </a:pPr>
            <a:r>
              <a:rPr lang="en-US" sz="2800" dirty="0"/>
              <a:t>Patterns extracted:</a:t>
            </a:r>
          </a:p>
          <a:p>
            <a:pPr marL="384048" lvl="2" indent="0">
              <a:buNone/>
            </a:pPr>
            <a:r>
              <a:rPr lang="en-US" sz="2000" dirty="0"/>
              <a:t>/ [ORG], which uses [LOC] as a hub /</a:t>
            </a:r>
          </a:p>
          <a:p>
            <a:pPr marL="384048" lvl="2" indent="0">
              <a:buNone/>
            </a:pPr>
            <a:r>
              <a:rPr lang="en-US" sz="2000" dirty="0"/>
              <a:t>/ [ORG]'s hub at [LOC] /</a:t>
            </a:r>
          </a:p>
          <a:p>
            <a:pPr marL="384048" lvl="2" indent="0">
              <a:buNone/>
            </a:pPr>
            <a:r>
              <a:rPr lang="en-US" sz="2000" dirty="0"/>
              <a:t>/ [LOC] a main hub for [ORG] /</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sz="2400" dirty="0"/>
          </a:p>
          <a:p>
            <a:endParaRPr lang="en-US" dirty="0"/>
          </a:p>
        </p:txBody>
      </p:sp>
      <p:sp>
        <p:nvSpPr>
          <p:cNvPr id="12" name="Title 1">
            <a:extLst>
              <a:ext uri="{FF2B5EF4-FFF2-40B4-BE49-F238E27FC236}">
                <a16:creationId xmlns:a16="http://schemas.microsoft.com/office/drawing/2014/main" id="{DE431DC7-F545-A24F-A94F-9616F0E12F64}"/>
              </a:ext>
            </a:extLst>
          </p:cNvPr>
          <p:cNvSpPr>
            <a:spLocks noGrp="1"/>
          </p:cNvSpPr>
          <p:nvPr>
            <p:ph type="title"/>
          </p:nvPr>
        </p:nvSpPr>
        <p:spPr>
          <a:xfrm>
            <a:off x="822960" y="286605"/>
            <a:ext cx="7543800" cy="932595"/>
          </a:xfrm>
        </p:spPr>
        <p:txBody>
          <a:bodyPr>
            <a:normAutofit/>
          </a:bodyPr>
          <a:lstStyle/>
          <a:p>
            <a:r>
              <a:rPr lang="en-US" dirty="0"/>
              <a:t>Example</a:t>
            </a:r>
          </a:p>
        </p:txBody>
      </p:sp>
    </p:spTree>
    <p:extLst>
      <p:ext uri="{BB962C8B-B14F-4D97-AF65-F5344CB8AC3E}">
        <p14:creationId xmlns:p14="http://schemas.microsoft.com/office/powerpoint/2010/main" val="306068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65C8BE-13CE-9F48-A092-C9C1F968853D}"/>
              </a:ext>
            </a:extLst>
          </p:cNvPr>
          <p:cNvSpPr/>
          <p:nvPr/>
        </p:nvSpPr>
        <p:spPr>
          <a:xfrm>
            <a:off x="822960" y="5181600"/>
            <a:ext cx="763524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856395"/>
          </a:xfrm>
        </p:spPr>
        <p:txBody>
          <a:bodyPr>
            <a:normAutofit/>
          </a:bodyPr>
          <a:lstStyle/>
          <a:p>
            <a:r>
              <a:rPr lang="en-US" dirty="0"/>
              <a:t>Distant Supervision</a:t>
            </a:r>
          </a:p>
        </p:txBody>
      </p:sp>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2062103"/>
          </a:xfrm>
          <a:prstGeom prst="rect">
            <a:avLst/>
          </a:prstGeom>
          <a:noFill/>
        </p:spPr>
        <p:txBody>
          <a:bodyPr wrap="square" rtlCol="0">
            <a:spAutoFit/>
          </a:bodyPr>
          <a:lstStyle/>
          <a:p>
            <a:r>
              <a:rPr lang="en-US" sz="2200" b="1" dirty="0"/>
              <a:t>R: </a:t>
            </a:r>
            <a:r>
              <a:rPr lang="en-US" sz="2200" dirty="0"/>
              <a:t>place of birth</a:t>
            </a:r>
          </a:p>
          <a:p>
            <a:r>
              <a:rPr lang="en-US" sz="2200" b="1" dirty="0"/>
              <a:t>(e1, e2): </a:t>
            </a:r>
            <a:r>
              <a:rPr lang="en-US" b="1" dirty="0"/>
              <a:t> </a:t>
            </a:r>
            <a:r>
              <a:rPr lang="en-US" sz="2200" dirty="0"/>
              <a:t>&lt;Edwin Hubble, Marshfield&gt;,  &lt;Albert </a:t>
            </a:r>
            <a:r>
              <a:rPr lang="en-US" sz="2200" dirty="0" err="1"/>
              <a:t>Einstein,Ulm</a:t>
            </a:r>
            <a:r>
              <a:rPr lang="en-US" sz="2200" dirty="0"/>
              <a:t>&gt;, </a:t>
            </a:r>
            <a:r>
              <a:rPr lang="en-US" sz="2200" dirty="0" err="1"/>
              <a:t>etc</a:t>
            </a:r>
            <a:endParaRPr lang="en-US" sz="2200" dirty="0"/>
          </a:p>
          <a:p>
            <a:r>
              <a:rPr lang="en-US" sz="2200" b="1" dirty="0"/>
              <a:t>Sentences: </a:t>
            </a:r>
            <a:r>
              <a:rPr lang="en-US" sz="2200" dirty="0"/>
              <a:t>Hubble was born in Marshfield; Einstein, born (1879), Ulm; Hubble’s birthplace in Marshfield..., </a:t>
            </a:r>
            <a:r>
              <a:rPr lang="en-US" sz="2200" dirty="0" err="1"/>
              <a:t>etc</a:t>
            </a:r>
            <a:endParaRPr lang="en-US" sz="2200" dirty="0"/>
          </a:p>
          <a:p>
            <a:endParaRPr lang="en-US" sz="2200" dirty="0"/>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33D31FF9-579B-9A43-8103-5170D52D1F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180" y="1378096"/>
            <a:ext cx="7259326" cy="2660503"/>
          </a:xfrm>
        </p:spPr>
      </p:pic>
    </p:spTree>
    <p:extLst>
      <p:ext uri="{BB962C8B-B14F-4D97-AF65-F5344CB8AC3E}">
        <p14:creationId xmlns:p14="http://schemas.microsoft.com/office/powerpoint/2010/main" val="1837964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C18752-93A5-DD48-B62A-D675346EFBB0}"/>
              </a:ext>
            </a:extLst>
          </p:cNvPr>
          <p:cNvSpPr/>
          <p:nvPr/>
        </p:nvSpPr>
        <p:spPr>
          <a:xfrm>
            <a:off x="1143000" y="2590800"/>
            <a:ext cx="722376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Open IE</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marL="201168" lvl="1" indent="0">
              <a:buNone/>
            </a:pPr>
            <a:r>
              <a:rPr lang="en-US" sz="2800" dirty="0"/>
              <a:t>Unsupervised relation extraction</a:t>
            </a:r>
          </a:p>
          <a:p>
            <a:pPr marL="201168" lvl="1" indent="0">
              <a:buNone/>
            </a:pPr>
            <a:r>
              <a:rPr lang="en-US" sz="2800" dirty="0"/>
              <a:t>Find all strings of words that satisfy the tripe relation.</a:t>
            </a:r>
          </a:p>
          <a:p>
            <a:pPr marL="384048" lvl="2" indent="0">
              <a:buNone/>
            </a:pPr>
            <a:r>
              <a:rPr lang="en-US" sz="2400" dirty="0"/>
              <a:t>United has a hub in Chicago, which is the headquarters of United Continental Holdings.</a:t>
            </a:r>
          </a:p>
          <a:p>
            <a:pPr marL="384048" lvl="2" indent="0">
              <a:buNone/>
            </a:pPr>
            <a:r>
              <a:rPr lang="en-US" sz="2400" dirty="0"/>
              <a:t>r1: &lt;United, has a hub in, Chicago&gt;</a:t>
            </a:r>
          </a:p>
          <a:p>
            <a:pPr marL="384048" lvl="2" indent="0">
              <a:buNone/>
            </a:pPr>
            <a:r>
              <a:rPr lang="en-US" sz="2400" dirty="0"/>
              <a:t>r2: &lt;Chicago, is the headquarters of, United Continental Holdings&gt;</a:t>
            </a:r>
          </a:p>
        </p:txBody>
      </p:sp>
    </p:spTree>
    <p:extLst>
      <p:ext uri="{BB962C8B-B14F-4D97-AF65-F5344CB8AC3E}">
        <p14:creationId xmlns:p14="http://schemas.microsoft.com/office/powerpoint/2010/main" val="1255936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Evaluation of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Supervised</a:t>
            </a:r>
          </a:p>
          <a:p>
            <a:pPr lvl="2">
              <a:buFont typeface="Arial" panose="020B0604020202020204" pitchFamily="34" charset="0"/>
              <a:buChar char="•"/>
            </a:pPr>
            <a:r>
              <a:rPr lang="en-US" sz="2400" dirty="0"/>
              <a:t>Test sets with human annotated, gold-standard relations and computing precision, recall, and F-measure</a:t>
            </a:r>
          </a:p>
          <a:p>
            <a:pPr lvl="1">
              <a:buFont typeface="Arial" panose="020B0604020202020204" pitchFamily="34" charset="0"/>
              <a:buChar char="•"/>
            </a:pPr>
            <a:r>
              <a:rPr lang="en-US" sz="2800" dirty="0"/>
              <a:t>Semi and Unsupervised</a:t>
            </a:r>
          </a:p>
          <a:p>
            <a:pPr lvl="2">
              <a:buFont typeface="Arial" panose="020B0604020202020204" pitchFamily="34" charset="0"/>
              <a:buChar char="•"/>
            </a:pPr>
            <a:r>
              <a:rPr lang="en-US" sz="2400" dirty="0"/>
              <a:t>Human evaluations</a:t>
            </a:r>
          </a:p>
          <a:p>
            <a:pPr lvl="2">
              <a:buFont typeface="Arial" panose="020B0604020202020204" pitchFamily="34" charset="0"/>
              <a:buChar char="•"/>
            </a:pPr>
            <a:r>
              <a:rPr lang="en-US" sz="2400" dirty="0"/>
              <a:t>Compute precision at different levels of recall</a:t>
            </a:r>
          </a:p>
        </p:txBody>
      </p:sp>
    </p:spTree>
    <p:extLst>
      <p:ext uri="{BB962C8B-B14F-4D97-AF65-F5344CB8AC3E}">
        <p14:creationId xmlns:p14="http://schemas.microsoft.com/office/powerpoint/2010/main" val="264084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Temporal Expression Extraction</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2123658"/>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2800" dirty="0"/>
              <a:t>Temporal expression recognition</a:t>
            </a:r>
          </a:p>
          <a:p>
            <a:pPr marL="457200" indent="-457200">
              <a:buClr>
                <a:schemeClr val="accent1"/>
              </a:buClr>
              <a:buFont typeface="Arial" panose="020B0604020202020204" pitchFamily="34" charset="0"/>
              <a:buChar char="•"/>
            </a:pPr>
            <a:r>
              <a:rPr lang="en-US" sz="2800" dirty="0"/>
              <a:t>Temporal normalization</a:t>
            </a:r>
          </a:p>
          <a:p>
            <a:pPr marL="914400" lvl="1"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3498282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05A7-F6EE-444C-988B-A9FDF4D04AEB}"/>
              </a:ext>
            </a:extLst>
          </p:cNvPr>
          <p:cNvSpPr>
            <a:spLocks noGrp="1"/>
          </p:cNvSpPr>
          <p:nvPr>
            <p:ph type="title"/>
          </p:nvPr>
        </p:nvSpPr>
        <p:spPr/>
        <p:txBody>
          <a:bodyPr/>
          <a:lstStyle/>
          <a:p>
            <a:r>
              <a:rPr lang="en-US" dirty="0"/>
              <a:t>Event Extraction</a:t>
            </a:r>
          </a:p>
        </p:txBody>
      </p:sp>
      <p:sp>
        <p:nvSpPr>
          <p:cNvPr id="3" name="Content Placeholder 2">
            <a:extLst>
              <a:ext uri="{FF2B5EF4-FFF2-40B4-BE49-F238E27FC236}">
                <a16:creationId xmlns:a16="http://schemas.microsoft.com/office/drawing/2014/main" id="{3356CDC0-6FA3-4B4D-A6CF-C121B768BA32}"/>
              </a:ext>
            </a:extLst>
          </p:cNvPr>
          <p:cNvSpPr>
            <a:spLocks noGrp="1"/>
          </p:cNvSpPr>
          <p:nvPr>
            <p:ph idx="1"/>
          </p:nvPr>
        </p:nvSpPr>
        <p:spPr/>
        <p:txBody>
          <a:bodyPr>
            <a:normAutofit/>
          </a:bodyPr>
          <a:lstStyle/>
          <a:p>
            <a:r>
              <a:rPr lang="en-US" sz="2200" dirty="0"/>
              <a:t>The task of event extraction is to identify mentions of </a:t>
            </a:r>
            <a:r>
              <a:rPr lang="en-US" sz="2200" b="1" dirty="0"/>
              <a:t>events</a:t>
            </a:r>
            <a:r>
              <a:rPr lang="en-US" sz="2200" dirty="0"/>
              <a:t> in texts. An event mention is </a:t>
            </a:r>
            <a:r>
              <a:rPr lang="en-US" sz="2200" b="1" dirty="0"/>
              <a:t>any expression denoting an event or state </a:t>
            </a:r>
            <a:r>
              <a:rPr lang="en-US" sz="2200" dirty="0"/>
              <a:t>that can be assigned to a </a:t>
            </a:r>
            <a:r>
              <a:rPr lang="en-US" sz="2200" b="1" dirty="0"/>
              <a:t>point in time </a:t>
            </a:r>
            <a:r>
              <a:rPr lang="en-US" sz="2200" dirty="0"/>
              <a:t>or an </a:t>
            </a:r>
            <a:r>
              <a:rPr lang="en-US" sz="2200" b="1" dirty="0"/>
              <a:t>interval in time</a:t>
            </a:r>
            <a:r>
              <a:rPr lang="en-US" sz="2200" dirty="0"/>
              <a:t>.</a:t>
            </a:r>
          </a:p>
          <a:p>
            <a:r>
              <a:rPr lang="en-US" sz="2200" dirty="0"/>
              <a:t>In English events are typically expressed </a:t>
            </a:r>
            <a:r>
              <a:rPr lang="en-US" sz="2200" b="1" dirty="0"/>
              <a:t>verbs</a:t>
            </a:r>
            <a:r>
              <a:rPr lang="en-US" sz="2200" dirty="0"/>
              <a:t> like exploded.  However, there are also some </a:t>
            </a:r>
            <a:r>
              <a:rPr lang="en-US" sz="2200" b="1" dirty="0"/>
              <a:t>nouns</a:t>
            </a:r>
            <a:r>
              <a:rPr lang="en-US" sz="2200" dirty="0"/>
              <a:t>, like explosion, that denote an event.</a:t>
            </a:r>
          </a:p>
          <a:p>
            <a:r>
              <a:rPr lang="en-US" sz="2200" dirty="0"/>
              <a:t>Some “light verbs” like </a:t>
            </a:r>
            <a:r>
              <a:rPr lang="en-US" sz="2200" i="1" dirty="0"/>
              <a:t>make</a:t>
            </a:r>
            <a:r>
              <a:rPr lang="en-US" sz="2200" dirty="0"/>
              <a:t>, </a:t>
            </a:r>
            <a:r>
              <a:rPr lang="en-US" sz="2200" i="1" dirty="0"/>
              <a:t>take</a:t>
            </a:r>
            <a:r>
              <a:rPr lang="en-US" sz="2200" dirty="0"/>
              <a:t>, and </a:t>
            </a:r>
            <a:r>
              <a:rPr lang="en-US" sz="2200" i="1" dirty="0"/>
              <a:t>have </a:t>
            </a:r>
            <a:r>
              <a:rPr lang="en-US" sz="2200" dirty="0"/>
              <a:t>often do not denote events.  Instead, the event is often expressed by the nominal direct object (</a:t>
            </a:r>
            <a:r>
              <a:rPr lang="en-US" sz="2200" i="1" dirty="0"/>
              <a:t>took a </a:t>
            </a:r>
            <a:r>
              <a:rPr lang="en-US" sz="2200" b="1" i="1" dirty="0"/>
              <a:t>flight</a:t>
            </a:r>
            <a:r>
              <a:rPr lang="en-US" sz="2200" dirty="0"/>
              <a:t>).</a:t>
            </a:r>
          </a:p>
          <a:p>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1105188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Event Extraction</a:t>
            </a:r>
          </a:p>
        </p:txBody>
      </p:sp>
      <p:pic>
        <p:nvPicPr>
          <p:cNvPr id="14" name="Content Placeholder 13" descr="A screen shot of a social media post&#10;&#10;Description automatically generated">
            <a:extLst>
              <a:ext uri="{FF2B5EF4-FFF2-40B4-BE49-F238E27FC236}">
                <a16:creationId xmlns:a16="http://schemas.microsoft.com/office/drawing/2014/main" id="{AC3A1A11-DFAB-7248-B663-AE7D138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40" y="1397000"/>
            <a:ext cx="7983682" cy="2971800"/>
          </a:xfrm>
        </p:spPr>
      </p:pic>
      <p:sp>
        <p:nvSpPr>
          <p:cNvPr id="15" name="TextBox 14">
            <a:extLst>
              <a:ext uri="{FF2B5EF4-FFF2-40B4-BE49-F238E27FC236}">
                <a16:creationId xmlns:a16="http://schemas.microsoft.com/office/drawing/2014/main" id="{7AE7553B-6E15-8A43-94B2-0E91A4C72C30}"/>
              </a:ext>
            </a:extLst>
          </p:cNvPr>
          <p:cNvSpPr txBox="1"/>
          <p:nvPr/>
        </p:nvSpPr>
        <p:spPr>
          <a:xfrm>
            <a:off x="822960" y="4572000"/>
            <a:ext cx="7937962" cy="1815882"/>
          </a:xfrm>
          <a:prstGeom prst="rect">
            <a:avLst/>
          </a:prstGeom>
          <a:noFill/>
        </p:spPr>
        <p:txBody>
          <a:bodyPr wrap="square" rtlCol="0">
            <a:spAutoFit/>
          </a:bodyPr>
          <a:lstStyle/>
          <a:p>
            <a:r>
              <a:rPr lang="en-US" sz="2800" dirty="0"/>
              <a:t>Events can be classified as </a:t>
            </a:r>
            <a:r>
              <a:rPr lang="en-US" sz="2800" b="1" dirty="0"/>
              <a:t>actions</a:t>
            </a:r>
            <a:r>
              <a:rPr lang="en-US" sz="2800" dirty="0"/>
              <a:t>, </a:t>
            </a:r>
            <a:r>
              <a:rPr lang="en-US" sz="2800" b="1" dirty="0"/>
              <a:t>states</a:t>
            </a:r>
            <a:r>
              <a:rPr lang="en-US" sz="2800" dirty="0"/>
              <a:t>, </a:t>
            </a:r>
            <a:r>
              <a:rPr lang="en-US" sz="2800" b="1" dirty="0"/>
              <a:t>reporting</a:t>
            </a:r>
            <a:r>
              <a:rPr lang="en-US" sz="2800" dirty="0"/>
              <a:t> </a:t>
            </a:r>
            <a:r>
              <a:rPr lang="en-US" sz="2800" b="1" dirty="0"/>
              <a:t>events, perception events</a:t>
            </a:r>
            <a:r>
              <a:rPr lang="en-US" sz="2800" dirty="0"/>
              <a:t>, etc. The aspect, tense, and modality of each event also needs to be extracted. </a:t>
            </a:r>
          </a:p>
        </p:txBody>
      </p:sp>
    </p:spTree>
    <p:extLst>
      <p:ext uri="{BB962C8B-B14F-4D97-AF65-F5344CB8AC3E}">
        <p14:creationId xmlns:p14="http://schemas.microsoft.com/office/powerpoint/2010/main" val="8100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2AFDE-B197-7540-8FED-EC18DDAFCE27}"/>
              </a:ext>
            </a:extLst>
          </p:cNvPr>
          <p:cNvPicPr>
            <a:picLocks noChangeAspect="1"/>
          </p:cNvPicPr>
          <p:nvPr/>
        </p:nvPicPr>
        <p:blipFill>
          <a:blip r:embed="rId2"/>
          <a:stretch>
            <a:fillRect/>
          </a:stretch>
        </p:blipFill>
        <p:spPr>
          <a:xfrm>
            <a:off x="1142999" y="49964"/>
            <a:ext cx="6858001" cy="6816057"/>
          </a:xfrm>
          <a:prstGeom prst="rect">
            <a:avLst/>
          </a:prstGeom>
        </p:spPr>
      </p:pic>
    </p:spTree>
    <p:extLst>
      <p:ext uri="{BB962C8B-B14F-4D97-AF65-F5344CB8AC3E}">
        <p14:creationId xmlns:p14="http://schemas.microsoft.com/office/powerpoint/2010/main" val="1421251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29585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ordering of events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r>
              <a:rPr lang="en-US" sz="2800" dirty="0"/>
              <a:t>Delta Air Lines earnings soared 33% to a record in the fiscal first quarter, bucking the industry trend toward declining profits.</a:t>
            </a:r>
          </a:p>
          <a:p>
            <a:endParaRPr lang="en-US" sz="2800" dirty="0"/>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included in </a:t>
            </a:r>
            <a:r>
              <a:rPr lang="en-US" sz="2800" dirty="0"/>
              <a:t>the fiscal first quarter</a:t>
            </a:r>
            <a:r>
              <a:rPr lang="en-US" sz="2800" baseline="-25000" dirty="0"/>
              <a:t>t58</a:t>
            </a:r>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simultaneous with </a:t>
            </a:r>
            <a:r>
              <a:rPr lang="en-US" sz="2800" dirty="0"/>
              <a:t>the bucking</a:t>
            </a:r>
            <a:r>
              <a:rPr lang="en-US" sz="2800" baseline="-25000" dirty="0"/>
              <a:t>e3</a:t>
            </a:r>
          </a:p>
          <a:p>
            <a:pPr lvl="1">
              <a:buFont typeface="Arial" panose="020B0604020202020204" pitchFamily="34" charset="0"/>
              <a:buChar char="•"/>
            </a:pPr>
            <a:r>
              <a:rPr lang="en-US" sz="2800" dirty="0"/>
              <a:t>Declining</a:t>
            </a:r>
            <a:r>
              <a:rPr lang="en-US" sz="2800" baseline="-25000" dirty="0"/>
              <a:t>e4</a:t>
            </a:r>
            <a:r>
              <a:rPr lang="en-US" sz="2800" dirty="0"/>
              <a:t> </a:t>
            </a:r>
            <a:r>
              <a:rPr lang="en-US" sz="2800" b="1" dirty="0"/>
              <a:t>includes</a:t>
            </a:r>
            <a:r>
              <a:rPr lang="en-US" sz="2800" dirty="0"/>
              <a:t> soaring</a:t>
            </a:r>
            <a:r>
              <a:rPr lang="en-US" sz="2800" baseline="-25000" dirty="0"/>
              <a:t>e1</a:t>
            </a:r>
          </a:p>
        </p:txBody>
      </p:sp>
    </p:spTree>
    <p:extLst>
      <p:ext uri="{BB962C8B-B14F-4D97-AF65-F5344CB8AC3E}">
        <p14:creationId xmlns:p14="http://schemas.microsoft.com/office/powerpoint/2010/main" val="388693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496E-83C1-6E4E-8B1D-5F68478AE396}"/>
              </a:ext>
            </a:extLst>
          </p:cNvPr>
          <p:cNvSpPr>
            <a:spLocks noGrp="1"/>
          </p:cNvSpPr>
          <p:nvPr>
            <p:ph type="title"/>
          </p:nvPr>
        </p:nvSpPr>
        <p:spPr/>
        <p:txBody>
          <a:bodyPr/>
          <a:lstStyle/>
          <a:p>
            <a:r>
              <a:rPr lang="en-US" dirty="0"/>
              <a:t>Scripts</a:t>
            </a:r>
          </a:p>
        </p:txBody>
      </p:sp>
      <p:sp>
        <p:nvSpPr>
          <p:cNvPr id="3" name="Text Placeholder 2">
            <a:extLst>
              <a:ext uri="{FF2B5EF4-FFF2-40B4-BE49-F238E27FC236}">
                <a16:creationId xmlns:a16="http://schemas.microsoft.com/office/drawing/2014/main" id="{DB1D87B0-F97A-0043-89BB-5FCF09546676}"/>
              </a:ext>
            </a:extLst>
          </p:cNvPr>
          <p:cNvSpPr>
            <a:spLocks noGrp="1"/>
          </p:cNvSpPr>
          <p:nvPr>
            <p:ph type="body" idx="1"/>
          </p:nvPr>
        </p:nvSpPr>
        <p:spPr>
          <a:xfrm>
            <a:off x="303679" y="1720800"/>
            <a:ext cx="5174700" cy="4680000"/>
          </a:xfrm>
        </p:spPr>
        <p:txBody>
          <a:bodyPr/>
          <a:lstStyle/>
          <a:p>
            <a:pPr marL="114300" indent="0">
              <a:buNone/>
            </a:pPr>
            <a:r>
              <a:rPr lang="en-US" dirty="0"/>
              <a:t>How do people organize all the knowledge they must have in order to understand? How do people know what behavior is appropriate for a particular situation?</a:t>
            </a:r>
          </a:p>
          <a:p>
            <a:pPr marL="114300" indent="0">
              <a:buNone/>
            </a:pPr>
            <a:endParaRPr lang="en-US" dirty="0"/>
          </a:p>
          <a:p>
            <a:pPr marL="114300" indent="0">
              <a:buNone/>
            </a:pPr>
            <a:r>
              <a:rPr lang="en-US" b="1" dirty="0"/>
              <a:t>Scripts </a:t>
            </a:r>
            <a:r>
              <a:rPr lang="en-US" dirty="0"/>
              <a:t>consist of prototypical sequences of sub-events, participants, and their roles. </a:t>
            </a:r>
          </a:p>
          <a:p>
            <a:pPr marL="114300" indent="0">
              <a:buNone/>
            </a:pPr>
            <a:endParaRPr lang="en-US" dirty="0"/>
          </a:p>
          <a:p>
            <a:pPr marL="114300" indent="0">
              <a:buNone/>
            </a:pPr>
            <a:r>
              <a:rPr lang="en-US" dirty="0"/>
              <a:t>The strong expectations provided by these scripts can help with the classification of entities, the assignment of entities into roles and relations.</a:t>
            </a:r>
          </a:p>
          <a:p>
            <a:pPr marL="114300" indent="0">
              <a:buNone/>
            </a:pPr>
            <a:endParaRPr lang="en-US" dirty="0"/>
          </a:p>
          <a:p>
            <a:pPr marL="114300" indent="0">
              <a:buNone/>
            </a:pPr>
            <a:r>
              <a:rPr lang="en-US" dirty="0"/>
              <a:t>Most critically scripts can be used to draw inferences that fill in things that have been left unsaid.</a:t>
            </a:r>
          </a:p>
        </p:txBody>
      </p:sp>
      <p:pic>
        <p:nvPicPr>
          <p:cNvPr id="5" name="Picture 4" descr="A screenshot of a cell phone&#10;&#10;Description automatically generated">
            <a:extLst>
              <a:ext uri="{FF2B5EF4-FFF2-40B4-BE49-F238E27FC236}">
                <a16:creationId xmlns:a16="http://schemas.microsoft.com/office/drawing/2014/main" id="{FB530B9B-E685-A545-9A2D-EDE3C738A2B6}"/>
              </a:ext>
            </a:extLst>
          </p:cNvPr>
          <p:cNvPicPr>
            <a:picLocks noChangeAspect="1"/>
          </p:cNvPicPr>
          <p:nvPr/>
        </p:nvPicPr>
        <p:blipFill>
          <a:blip r:embed="rId2"/>
          <a:stretch>
            <a:fillRect/>
          </a:stretch>
        </p:blipFill>
        <p:spPr>
          <a:xfrm>
            <a:off x="5600176" y="1377020"/>
            <a:ext cx="3543824" cy="5143500"/>
          </a:xfrm>
          <a:prstGeom prst="rect">
            <a:avLst/>
          </a:prstGeom>
        </p:spPr>
      </p:pic>
    </p:spTree>
    <p:extLst>
      <p:ext uri="{BB962C8B-B14F-4D97-AF65-F5344CB8AC3E}">
        <p14:creationId xmlns:p14="http://schemas.microsoft.com/office/powerpoint/2010/main" val="2961149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A6EA543-9DF4-4A43-816E-BB84F0A7F46B}"/>
              </a:ext>
            </a:extLst>
          </p:cNvPr>
          <p:cNvPicPr>
            <a:picLocks noChangeAspect="1"/>
          </p:cNvPicPr>
          <p:nvPr/>
        </p:nvPicPr>
        <p:blipFill>
          <a:blip r:embed="rId2"/>
          <a:stretch>
            <a:fillRect/>
          </a:stretch>
        </p:blipFill>
        <p:spPr>
          <a:xfrm>
            <a:off x="-1" y="1326490"/>
            <a:ext cx="4941583" cy="3238234"/>
          </a:xfrm>
          <a:prstGeom prst="rect">
            <a:avLst/>
          </a:prstGeom>
        </p:spPr>
      </p:pic>
      <p:pic>
        <p:nvPicPr>
          <p:cNvPr id="9" name="Picture 8" descr="A screenshot of text&#10;&#10;Description automatically generated">
            <a:extLst>
              <a:ext uri="{FF2B5EF4-FFF2-40B4-BE49-F238E27FC236}">
                <a16:creationId xmlns:a16="http://schemas.microsoft.com/office/drawing/2014/main" id="{77299354-1F33-F74D-9F01-F0E89C7023C6}"/>
              </a:ext>
            </a:extLst>
          </p:cNvPr>
          <p:cNvPicPr>
            <a:picLocks noChangeAspect="1"/>
          </p:cNvPicPr>
          <p:nvPr/>
        </p:nvPicPr>
        <p:blipFill>
          <a:blip r:embed="rId3"/>
          <a:stretch>
            <a:fillRect/>
          </a:stretch>
        </p:blipFill>
        <p:spPr>
          <a:xfrm>
            <a:off x="4716049" y="1326490"/>
            <a:ext cx="4271352" cy="3771684"/>
          </a:xfrm>
          <a:prstGeom prst="rect">
            <a:avLst/>
          </a:prstGeom>
        </p:spPr>
      </p:pic>
    </p:spTree>
    <p:extLst>
      <p:ext uri="{BB962C8B-B14F-4D97-AF65-F5344CB8AC3E}">
        <p14:creationId xmlns:p14="http://schemas.microsoft.com/office/powerpoint/2010/main" val="3150338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C24D52-F57E-0640-BF0E-42F80465A3B7}"/>
              </a:ext>
            </a:extLst>
          </p:cNvPr>
          <p:cNvPicPr>
            <a:picLocks noChangeAspect="1"/>
          </p:cNvPicPr>
          <p:nvPr/>
        </p:nvPicPr>
        <p:blipFill>
          <a:blip r:embed="rId3"/>
          <a:stretch>
            <a:fillRect/>
          </a:stretch>
        </p:blipFill>
        <p:spPr>
          <a:xfrm>
            <a:off x="152400" y="-152400"/>
            <a:ext cx="5410200" cy="7578258"/>
          </a:xfrm>
          <a:prstGeom prst="rect">
            <a:avLst/>
          </a:prstGeom>
        </p:spPr>
      </p:pic>
      <p:pic>
        <p:nvPicPr>
          <p:cNvPr id="4" name="Picture 3">
            <a:extLst>
              <a:ext uri="{FF2B5EF4-FFF2-40B4-BE49-F238E27FC236}">
                <a16:creationId xmlns:a16="http://schemas.microsoft.com/office/drawing/2014/main" id="{5B7FC639-0F1F-C14F-AA82-77BBAF7664B4}"/>
              </a:ext>
            </a:extLst>
          </p:cNvPr>
          <p:cNvPicPr>
            <a:picLocks noChangeAspect="1"/>
          </p:cNvPicPr>
          <p:nvPr/>
        </p:nvPicPr>
        <p:blipFill>
          <a:blip r:embed="rId4"/>
          <a:stretch>
            <a:fillRect/>
          </a:stretch>
        </p:blipFill>
        <p:spPr>
          <a:xfrm>
            <a:off x="5194726" y="132522"/>
            <a:ext cx="4301836" cy="3429000"/>
          </a:xfrm>
          <a:prstGeom prst="rect">
            <a:avLst/>
          </a:prstGeom>
        </p:spPr>
      </p:pic>
      <p:pic>
        <p:nvPicPr>
          <p:cNvPr id="5" name="Picture 4">
            <a:extLst>
              <a:ext uri="{FF2B5EF4-FFF2-40B4-BE49-F238E27FC236}">
                <a16:creationId xmlns:a16="http://schemas.microsoft.com/office/drawing/2014/main" id="{54545C11-2FD2-F645-9EA0-57D1A19C33DA}"/>
              </a:ext>
            </a:extLst>
          </p:cNvPr>
          <p:cNvPicPr>
            <a:picLocks noChangeAspect="1"/>
          </p:cNvPicPr>
          <p:nvPr/>
        </p:nvPicPr>
        <p:blipFill>
          <a:blip r:embed="rId5"/>
          <a:stretch>
            <a:fillRect/>
          </a:stretch>
        </p:blipFill>
        <p:spPr>
          <a:xfrm>
            <a:off x="5277853" y="3561522"/>
            <a:ext cx="4135582" cy="3296478"/>
          </a:xfrm>
          <a:prstGeom prst="rect">
            <a:avLst/>
          </a:prstGeom>
        </p:spPr>
      </p:pic>
      <p:sp>
        <p:nvSpPr>
          <p:cNvPr id="6" name="Rectangle 5">
            <a:extLst>
              <a:ext uri="{FF2B5EF4-FFF2-40B4-BE49-F238E27FC236}">
                <a16:creationId xmlns:a16="http://schemas.microsoft.com/office/drawing/2014/main" id="{73070B5C-C5E6-584C-AB1D-2CF48C42D5A9}"/>
              </a:ext>
            </a:extLst>
          </p:cNvPr>
          <p:cNvSpPr/>
          <p:nvPr/>
        </p:nvSpPr>
        <p:spPr>
          <a:xfrm>
            <a:off x="4670682" y="381000"/>
            <a:ext cx="1936236" cy="369332"/>
          </a:xfrm>
          <a:prstGeom prst="rect">
            <a:avLst/>
          </a:prstGeom>
        </p:spPr>
        <p:txBody>
          <a:bodyPr wrap="none">
            <a:spAutoFit/>
          </a:bodyPr>
          <a:lstStyle/>
          <a:p>
            <a:r>
              <a:rPr lang="en-US" dirty="0">
                <a:latin typeface="NimbusRomNo9L"/>
              </a:rPr>
              <a:t>Prosecution Chain </a:t>
            </a:r>
            <a:endParaRPr lang="en-US" dirty="0"/>
          </a:p>
        </p:txBody>
      </p:sp>
      <p:sp>
        <p:nvSpPr>
          <p:cNvPr id="7" name="Rectangle 6">
            <a:extLst>
              <a:ext uri="{FF2B5EF4-FFF2-40B4-BE49-F238E27FC236}">
                <a16:creationId xmlns:a16="http://schemas.microsoft.com/office/drawing/2014/main" id="{6575D962-4F22-B84B-AEC4-FCA096AC291B}"/>
              </a:ext>
            </a:extLst>
          </p:cNvPr>
          <p:cNvSpPr/>
          <p:nvPr/>
        </p:nvSpPr>
        <p:spPr>
          <a:xfrm>
            <a:off x="6781800" y="6488668"/>
            <a:ext cx="2013565" cy="369332"/>
          </a:xfrm>
          <a:prstGeom prst="rect">
            <a:avLst/>
          </a:prstGeom>
        </p:spPr>
        <p:txBody>
          <a:bodyPr wrap="none">
            <a:spAutoFit/>
          </a:bodyPr>
          <a:lstStyle/>
          <a:p>
            <a:r>
              <a:rPr lang="en-US" dirty="0">
                <a:latin typeface="NimbusRomNo9L"/>
              </a:rPr>
              <a:t>Employment Chain </a:t>
            </a:r>
            <a:endParaRPr lang="en-US" dirty="0"/>
          </a:p>
        </p:txBody>
      </p:sp>
    </p:spTree>
    <p:extLst>
      <p:ext uri="{BB962C8B-B14F-4D97-AF65-F5344CB8AC3E}">
        <p14:creationId xmlns:p14="http://schemas.microsoft.com/office/powerpoint/2010/main" val="4256828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00C8D8-FF15-3844-A8CB-69209F857B3E}"/>
              </a:ext>
            </a:extLst>
          </p:cNvPr>
          <p:cNvSpPr/>
          <p:nvPr/>
        </p:nvSpPr>
        <p:spPr>
          <a:xfrm>
            <a:off x="457200" y="4194647"/>
            <a:ext cx="8229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CB063-5DDC-DC42-A17D-2F7E4967A9A9}"/>
              </a:ext>
            </a:extLst>
          </p:cNvPr>
          <p:cNvSpPr>
            <a:spLocks noGrp="1"/>
          </p:cNvSpPr>
          <p:nvPr>
            <p:ph type="title"/>
          </p:nvPr>
        </p:nvSpPr>
        <p:spPr/>
        <p:txBody>
          <a:bodyPr/>
          <a:lstStyle/>
          <a:p>
            <a:r>
              <a:rPr lang="en-US" dirty="0"/>
              <a:t>Narrative Cloze Test</a:t>
            </a:r>
          </a:p>
        </p:txBody>
      </p:sp>
      <p:sp>
        <p:nvSpPr>
          <p:cNvPr id="3" name="Text Placeholder 2">
            <a:extLst>
              <a:ext uri="{FF2B5EF4-FFF2-40B4-BE49-F238E27FC236}">
                <a16:creationId xmlns:a16="http://schemas.microsoft.com/office/drawing/2014/main" id="{2A244E2A-602E-3143-BC78-1D254EA8BD53}"/>
              </a:ext>
            </a:extLst>
          </p:cNvPr>
          <p:cNvSpPr>
            <a:spLocks noGrp="1"/>
          </p:cNvSpPr>
          <p:nvPr>
            <p:ph type="body" idx="1"/>
          </p:nvPr>
        </p:nvSpPr>
        <p:spPr/>
        <p:txBody>
          <a:bodyPr/>
          <a:lstStyle/>
          <a:p>
            <a:pPr marL="114300" indent="0">
              <a:buNone/>
            </a:pPr>
            <a:r>
              <a:rPr lang="en-US" sz="2400" dirty="0"/>
              <a:t>A </a:t>
            </a:r>
            <a:r>
              <a:rPr lang="en-US" sz="2400" b="1" dirty="0"/>
              <a:t>cloze test </a:t>
            </a:r>
            <a:r>
              <a:rPr lang="en-US" sz="2400" dirty="0"/>
              <a:t>removes words from a text and asks the participant to fill in the missing language item. Cloze tests require the ability to understand </a:t>
            </a:r>
            <a:r>
              <a:rPr lang="en-US" sz="2400" b="1" dirty="0"/>
              <a:t>context</a:t>
            </a:r>
            <a:r>
              <a:rPr lang="en-US" sz="2400" dirty="0"/>
              <a:t> and </a:t>
            </a:r>
            <a:r>
              <a:rPr lang="en-US" sz="2400" b="1" dirty="0"/>
              <a:t>vocabulary</a:t>
            </a:r>
            <a:r>
              <a:rPr lang="en-US" sz="2400" dirty="0"/>
              <a:t> in order to identify the correct language or part of speech that belongs in the deleted passages. This exercise is commonly administered for the assessment of native and second language learning and instruction.</a:t>
            </a:r>
          </a:p>
          <a:p>
            <a:pPr marL="114300" indent="0">
              <a:buNone/>
            </a:pPr>
            <a:endParaRPr lang="en-US" sz="2400" dirty="0"/>
          </a:p>
          <a:p>
            <a:pPr marL="114300" indent="0">
              <a:buNone/>
            </a:pPr>
            <a:r>
              <a:rPr lang="en-US" sz="2400" dirty="0"/>
              <a:t>Today, I went to the ________ and bought some milk and eggs. I knew it was going to rain, but I forgot to take my ________, and ended up getting wet on the way.</a:t>
            </a:r>
          </a:p>
        </p:txBody>
      </p:sp>
    </p:spTree>
    <p:extLst>
      <p:ext uri="{BB962C8B-B14F-4D97-AF65-F5344CB8AC3E}">
        <p14:creationId xmlns:p14="http://schemas.microsoft.com/office/powerpoint/2010/main" val="1011983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D312-2180-834D-B815-DB9C1C992C1F}"/>
              </a:ext>
            </a:extLst>
          </p:cNvPr>
          <p:cNvSpPr>
            <a:spLocks noGrp="1"/>
          </p:cNvSpPr>
          <p:nvPr>
            <p:ph type="title"/>
          </p:nvPr>
        </p:nvSpPr>
        <p:spPr/>
        <p:txBody>
          <a:bodyPr/>
          <a:lstStyle/>
          <a:p>
            <a:r>
              <a:rPr lang="en-US" dirty="0">
                <a:solidFill>
                  <a:schemeClr val="bg1"/>
                </a:solidFill>
              </a:rPr>
              <a:t>Narrative Cloze Task</a:t>
            </a:r>
            <a:endParaRPr lang="ru-RU" dirty="0">
              <a:solidFill>
                <a:schemeClr val="bg1"/>
              </a:solidFill>
            </a:endParaRPr>
          </a:p>
        </p:txBody>
      </p:sp>
      <p:sp>
        <p:nvSpPr>
          <p:cNvPr id="3" name="Text Placeholder 2">
            <a:extLst>
              <a:ext uri="{FF2B5EF4-FFF2-40B4-BE49-F238E27FC236}">
                <a16:creationId xmlns:a16="http://schemas.microsoft.com/office/drawing/2014/main" id="{7D63F515-635E-D748-8609-1A22019AE12D}"/>
              </a:ext>
            </a:extLst>
          </p:cNvPr>
          <p:cNvSpPr>
            <a:spLocks noGrp="1"/>
          </p:cNvSpPr>
          <p:nvPr>
            <p:ph type="body" idx="1"/>
          </p:nvPr>
        </p:nvSpPr>
        <p:spPr/>
        <p:txBody>
          <a:bodyPr>
            <a:normAutofit/>
          </a:bodyPr>
          <a:lstStyle/>
          <a:p>
            <a:pPr marL="114300" indent="0" algn="ctr">
              <a:buNone/>
            </a:pPr>
            <a:r>
              <a:rPr lang="en-US" sz="2400" dirty="0"/>
              <a:t>event</a:t>
            </a:r>
            <a:r>
              <a:rPr lang="en-US" sz="2400" baseline="-25000" dirty="0"/>
              <a:t>1</a:t>
            </a:r>
            <a:r>
              <a:rPr lang="en-US" sz="2400" dirty="0"/>
              <a:t> event</a:t>
            </a:r>
            <a:r>
              <a:rPr lang="en-US" sz="2400" baseline="-25000" dirty="0"/>
              <a:t>2</a:t>
            </a:r>
            <a:r>
              <a:rPr lang="en-US" sz="2400" dirty="0"/>
              <a:t>  ________  event</a:t>
            </a:r>
            <a:r>
              <a:rPr lang="en-US" sz="2400" baseline="-25000" dirty="0"/>
              <a:t>4</a:t>
            </a:r>
            <a:r>
              <a:rPr lang="en-US" sz="2400" dirty="0"/>
              <a:t>  …  </a:t>
            </a:r>
            <a:r>
              <a:rPr lang="en-US" sz="2400" dirty="0" err="1"/>
              <a:t>event</a:t>
            </a:r>
            <a:r>
              <a:rPr lang="en-US" sz="2400" baseline="-25000" dirty="0" err="1"/>
              <a:t>n</a:t>
            </a:r>
            <a:endParaRPr lang="ru-RU" sz="2400" dirty="0"/>
          </a:p>
        </p:txBody>
      </p:sp>
      <p:cxnSp>
        <p:nvCxnSpPr>
          <p:cNvPr id="5" name="Straight Arrow Connector 4">
            <a:extLst>
              <a:ext uri="{FF2B5EF4-FFF2-40B4-BE49-F238E27FC236}">
                <a16:creationId xmlns:a16="http://schemas.microsoft.com/office/drawing/2014/main" id="{3C300B99-800F-684E-AE1E-EAD81A8436B1}"/>
              </a:ext>
            </a:extLst>
          </p:cNvPr>
          <p:cNvCxnSpPr/>
          <p:nvPr/>
        </p:nvCxnSpPr>
        <p:spPr>
          <a:xfrm flipV="1">
            <a:off x="4361688" y="2631186"/>
            <a:ext cx="0" cy="78867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C145D12-F9FD-7D4F-8D83-47D5BCC2DE4F}"/>
              </a:ext>
            </a:extLst>
          </p:cNvPr>
          <p:cNvSpPr/>
          <p:nvPr/>
        </p:nvSpPr>
        <p:spPr>
          <a:xfrm>
            <a:off x="3552447" y="3536442"/>
            <a:ext cx="1618482" cy="1755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7" name="TextBox 6">
            <a:extLst>
              <a:ext uri="{FF2B5EF4-FFF2-40B4-BE49-F238E27FC236}">
                <a16:creationId xmlns:a16="http://schemas.microsoft.com/office/drawing/2014/main" id="{ACC753A5-94FE-994B-B246-C88EA190FBD5}"/>
              </a:ext>
            </a:extLst>
          </p:cNvPr>
          <p:cNvSpPr txBox="1"/>
          <p:nvPr/>
        </p:nvSpPr>
        <p:spPr>
          <a:xfrm>
            <a:off x="3624222" y="5379702"/>
            <a:ext cx="1385444" cy="300082"/>
          </a:xfrm>
          <a:prstGeom prst="rect">
            <a:avLst/>
          </a:prstGeom>
          <a:noFill/>
        </p:spPr>
        <p:txBody>
          <a:bodyPr wrap="none" rtlCol="0">
            <a:spAutoFit/>
          </a:bodyPr>
          <a:lstStyle/>
          <a:p>
            <a:r>
              <a:rPr lang="en-US" sz="1350" dirty="0"/>
              <a:t>Event vocabulary</a:t>
            </a:r>
            <a:endParaRPr lang="ru-RU" sz="1350" dirty="0"/>
          </a:p>
        </p:txBody>
      </p:sp>
      <p:sp>
        <p:nvSpPr>
          <p:cNvPr id="8" name="TextBox 7">
            <a:extLst>
              <a:ext uri="{FF2B5EF4-FFF2-40B4-BE49-F238E27FC236}">
                <a16:creationId xmlns:a16="http://schemas.microsoft.com/office/drawing/2014/main" id="{1EF820E6-09A7-3E4E-A9F0-3AFA1B5653D3}"/>
              </a:ext>
            </a:extLst>
          </p:cNvPr>
          <p:cNvSpPr txBox="1"/>
          <p:nvPr/>
        </p:nvSpPr>
        <p:spPr>
          <a:xfrm>
            <a:off x="3604156" y="3683460"/>
            <a:ext cx="1390381" cy="1754326"/>
          </a:xfrm>
          <a:prstGeom prst="rect">
            <a:avLst/>
          </a:prstGeom>
          <a:noFill/>
        </p:spPr>
        <p:txBody>
          <a:bodyPr wrap="none" rtlCol="0">
            <a:spAutoFit/>
          </a:bodyPr>
          <a:lstStyle/>
          <a:p>
            <a:r>
              <a:rPr lang="en-US" sz="1350" dirty="0"/>
              <a:t>take → </a:t>
            </a:r>
            <a:r>
              <a:rPr lang="en-US" sz="1350" dirty="0" err="1"/>
              <a:t>nsubj</a:t>
            </a:r>
            <a:endParaRPr lang="en-US" sz="1350" dirty="0"/>
          </a:p>
          <a:p>
            <a:r>
              <a:rPr lang="en-US" sz="1350" dirty="0"/>
              <a:t>tell → </a:t>
            </a:r>
            <a:r>
              <a:rPr lang="en-US" sz="1350" dirty="0" err="1"/>
              <a:t>nsubj</a:t>
            </a:r>
            <a:endParaRPr lang="en-US" sz="1350" dirty="0"/>
          </a:p>
          <a:p>
            <a:r>
              <a:rPr lang="en-US" sz="1350" dirty="0"/>
              <a:t>see → </a:t>
            </a:r>
            <a:r>
              <a:rPr lang="en-US" sz="1350" dirty="0" err="1"/>
              <a:t>nsubj</a:t>
            </a:r>
            <a:endParaRPr lang="en-US" sz="1350" dirty="0"/>
          </a:p>
          <a:p>
            <a:r>
              <a:rPr lang="en-US" sz="1350" dirty="0"/>
              <a:t>…</a:t>
            </a:r>
          </a:p>
          <a:p>
            <a:r>
              <a:rPr lang="en-US" sz="1350" dirty="0"/>
              <a:t>persuade → </a:t>
            </a:r>
            <a:r>
              <a:rPr lang="en-US" sz="1350" dirty="0" err="1"/>
              <a:t>dobj</a:t>
            </a:r>
            <a:endParaRPr lang="en-US" sz="1350" dirty="0"/>
          </a:p>
          <a:p>
            <a:r>
              <a:rPr lang="en-US" sz="1350" dirty="0"/>
              <a:t>sail → </a:t>
            </a:r>
            <a:r>
              <a:rPr lang="en-US" sz="1350" dirty="0" err="1"/>
              <a:t>nsubj</a:t>
            </a:r>
            <a:endParaRPr lang="en-US" sz="1350" dirty="0"/>
          </a:p>
          <a:p>
            <a:r>
              <a:rPr lang="en-US" sz="1350" dirty="0"/>
              <a:t>regard → </a:t>
            </a:r>
            <a:r>
              <a:rPr lang="en-US" sz="1350" dirty="0" err="1"/>
              <a:t>dobj</a:t>
            </a:r>
            <a:endParaRPr lang="en-US" sz="1350" dirty="0"/>
          </a:p>
          <a:p>
            <a:endParaRPr lang="ru-RU" sz="1350" dirty="0"/>
          </a:p>
        </p:txBody>
      </p:sp>
      <p:sp>
        <p:nvSpPr>
          <p:cNvPr id="9" name="Cloud Callout 8">
            <a:extLst>
              <a:ext uri="{FF2B5EF4-FFF2-40B4-BE49-F238E27FC236}">
                <a16:creationId xmlns:a16="http://schemas.microsoft.com/office/drawing/2014/main" id="{F37522EA-F869-AD4F-8642-70F505942CBD}"/>
              </a:ext>
            </a:extLst>
          </p:cNvPr>
          <p:cNvSpPr/>
          <p:nvPr/>
        </p:nvSpPr>
        <p:spPr>
          <a:xfrm>
            <a:off x="5486403" y="2951226"/>
            <a:ext cx="2103119" cy="1170432"/>
          </a:xfrm>
          <a:prstGeom prst="cloudCallout">
            <a:avLst>
              <a:gd name="adj1" fmla="val -76050"/>
              <a:gd name="adj2" fmla="val -39844"/>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What word should fill in the gap?</a:t>
            </a:r>
            <a:endParaRPr lang="ru-RU" sz="1350" dirty="0"/>
          </a:p>
        </p:txBody>
      </p:sp>
      <p:sp>
        <p:nvSpPr>
          <p:cNvPr id="10" name="Title 1">
            <a:extLst>
              <a:ext uri="{FF2B5EF4-FFF2-40B4-BE49-F238E27FC236}">
                <a16:creationId xmlns:a16="http://schemas.microsoft.com/office/drawing/2014/main" id="{696D47CA-73D8-7548-A41C-3227C83BC442}"/>
              </a:ext>
            </a:extLst>
          </p:cNvPr>
          <p:cNvSpPr txBox="1">
            <a:spLocks/>
          </p:cNvSpPr>
          <p:nvPr/>
        </p:nvSpPr>
        <p:spPr>
          <a:xfrm>
            <a:off x="311700" y="445025"/>
            <a:ext cx="8520600" cy="57270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rPr>
              <a:t>Narrative Cloze Task</a:t>
            </a:r>
            <a:endParaRPr lang="ru-RU" dirty="0">
              <a:solidFill>
                <a:schemeClr val="tx1"/>
              </a:solidFill>
            </a:endParaRPr>
          </a:p>
        </p:txBody>
      </p:sp>
    </p:spTree>
    <p:extLst>
      <p:ext uri="{BB962C8B-B14F-4D97-AF65-F5344CB8AC3E}">
        <p14:creationId xmlns:p14="http://schemas.microsoft.com/office/powerpoint/2010/main" val="3723651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Template Filling</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519766"/>
            <a:ext cx="7543801" cy="2823634"/>
          </a:xfrm>
        </p:spPr>
        <p:txBody>
          <a:bodyPr>
            <a:noAutofit/>
          </a:bodyPr>
          <a:lstStyle/>
          <a:p>
            <a:pPr marL="201168" lvl="1" indent="0">
              <a:buNone/>
            </a:pPr>
            <a:r>
              <a:rPr lang="en-US" sz="2800" dirty="0"/>
              <a:t>Templates represent scripts with a fixed set of slots that take slot-filler values</a:t>
            </a:r>
          </a:p>
          <a:p>
            <a:pPr marL="201168" lvl="1" indent="0">
              <a:buNone/>
            </a:pPr>
            <a:r>
              <a:rPr lang="en-US" sz="2800" dirty="0"/>
              <a:t>Train two separate supervised systems</a:t>
            </a:r>
          </a:p>
          <a:p>
            <a:pPr marL="841248" lvl="2" indent="-457200">
              <a:buFont typeface="+mj-lt"/>
              <a:buAutoNum type="arabicPeriod"/>
            </a:pPr>
            <a:r>
              <a:rPr lang="en-US" sz="2400" dirty="0"/>
              <a:t>Template recognition</a:t>
            </a:r>
          </a:p>
          <a:p>
            <a:pPr marL="841248" lvl="2" indent="-457200">
              <a:buFont typeface="+mj-lt"/>
              <a:buAutoNum type="arabicPeriod"/>
            </a:pPr>
            <a:r>
              <a:rPr lang="en-US" sz="2400" dirty="0"/>
              <a:t>Role-filler extraction</a:t>
            </a:r>
          </a:p>
          <a:p>
            <a:pPr marL="201168" lvl="1" indent="0">
              <a:buNone/>
            </a:pPr>
            <a:r>
              <a:rPr lang="en-US" sz="2800" dirty="0"/>
              <a:t>Most earlier systems were based on handwritten regular expressions and grammar rules.</a:t>
            </a:r>
          </a:p>
        </p:txBody>
      </p:sp>
      <p:pic>
        <p:nvPicPr>
          <p:cNvPr id="5" name="Picture 4" descr="A screenshot of a cell phone&#10;&#10;Description automatically generated">
            <a:extLst>
              <a:ext uri="{FF2B5EF4-FFF2-40B4-BE49-F238E27FC236}">
                <a16:creationId xmlns:a16="http://schemas.microsoft.com/office/drawing/2014/main" id="{3AFDE1AA-B284-A34D-92A8-A486B52C4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5047396"/>
            <a:ext cx="7635706" cy="1523999"/>
          </a:xfrm>
          <a:prstGeom prst="rect">
            <a:avLst/>
          </a:prstGeom>
        </p:spPr>
      </p:pic>
    </p:spTree>
    <p:extLst>
      <p:ext uri="{BB962C8B-B14F-4D97-AF65-F5344CB8AC3E}">
        <p14:creationId xmlns:p14="http://schemas.microsoft.com/office/powerpoint/2010/main" val="3425134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DF6B1-98EF-3B4C-9E9A-63C8E62B409F}"/>
              </a:ext>
            </a:extLst>
          </p:cNvPr>
          <p:cNvPicPr>
            <a:picLocks noChangeAspect="1"/>
          </p:cNvPicPr>
          <p:nvPr/>
        </p:nvPicPr>
        <p:blipFill rotWithShape="1">
          <a:blip r:embed="rId3"/>
          <a:srcRect l="3981" t="3896" r="4351" b="20779"/>
          <a:stretch/>
        </p:blipFill>
        <p:spPr>
          <a:xfrm>
            <a:off x="152400" y="990600"/>
            <a:ext cx="8991600" cy="4927600"/>
          </a:xfrm>
          <a:prstGeom prst="rect">
            <a:avLst/>
          </a:prstGeom>
        </p:spPr>
      </p:pic>
      <p:sp>
        <p:nvSpPr>
          <p:cNvPr id="11" name="Title 1">
            <a:extLst>
              <a:ext uri="{FF2B5EF4-FFF2-40B4-BE49-F238E27FC236}">
                <a16:creationId xmlns:a16="http://schemas.microsoft.com/office/drawing/2014/main" id="{91BB7BE2-387B-4542-9008-57C88162C830}"/>
              </a:ext>
            </a:extLst>
          </p:cNvPr>
          <p:cNvSpPr>
            <a:spLocks noGrp="1"/>
          </p:cNvSpPr>
          <p:nvPr>
            <p:ph type="title"/>
          </p:nvPr>
        </p:nvSpPr>
        <p:spPr>
          <a:xfrm>
            <a:off x="304800" y="286605"/>
            <a:ext cx="8061960" cy="703995"/>
          </a:xfrm>
        </p:spPr>
        <p:txBody>
          <a:bodyPr>
            <a:normAutofit fontScale="90000"/>
          </a:bodyPr>
          <a:lstStyle/>
          <a:p>
            <a:r>
              <a:rPr lang="en-US" dirty="0"/>
              <a:t>The Gun Violence Database</a:t>
            </a:r>
          </a:p>
        </p:txBody>
      </p:sp>
      <p:sp>
        <p:nvSpPr>
          <p:cNvPr id="12" name="TextBox 11">
            <a:extLst>
              <a:ext uri="{FF2B5EF4-FFF2-40B4-BE49-F238E27FC236}">
                <a16:creationId xmlns:a16="http://schemas.microsoft.com/office/drawing/2014/main" id="{296D7C9D-099E-3045-B06C-1C1EAB30E967}"/>
              </a:ext>
            </a:extLst>
          </p:cNvPr>
          <p:cNvSpPr txBox="1"/>
          <p:nvPr/>
        </p:nvSpPr>
        <p:spPr>
          <a:xfrm>
            <a:off x="406400" y="6197600"/>
            <a:ext cx="6375400" cy="646331"/>
          </a:xfrm>
          <a:prstGeom prst="rect">
            <a:avLst/>
          </a:prstGeom>
          <a:noFill/>
        </p:spPr>
        <p:txBody>
          <a:bodyPr wrap="square" rtlCol="0">
            <a:spAutoFit/>
          </a:bodyPr>
          <a:lstStyle/>
          <a:p>
            <a:r>
              <a:rPr lang="en-US" dirty="0"/>
              <a:t>Ellie Pavlick and Chris </a:t>
            </a:r>
            <a:r>
              <a:rPr lang="en-US" dirty="0" err="1"/>
              <a:t>Callison</a:t>
            </a:r>
            <a:r>
              <a:rPr lang="en-US" dirty="0"/>
              <a:t>-Burch, University of Pennsylvania</a:t>
            </a:r>
          </a:p>
          <a:p>
            <a:endParaRPr lang="en-US" dirty="0"/>
          </a:p>
        </p:txBody>
      </p:sp>
      <p:sp>
        <p:nvSpPr>
          <p:cNvPr id="2" name="TextBox 1">
            <a:extLst>
              <a:ext uri="{FF2B5EF4-FFF2-40B4-BE49-F238E27FC236}">
                <a16:creationId xmlns:a16="http://schemas.microsoft.com/office/drawing/2014/main" id="{F549F508-478B-EC47-A0EB-912C11B29393}"/>
              </a:ext>
            </a:extLst>
          </p:cNvPr>
          <p:cNvSpPr txBox="1"/>
          <p:nvPr/>
        </p:nvSpPr>
        <p:spPr>
          <a:xfrm>
            <a:off x="2953031" y="1447800"/>
            <a:ext cx="3237938" cy="461665"/>
          </a:xfrm>
          <a:prstGeom prst="rect">
            <a:avLst/>
          </a:prstGeom>
          <a:noFill/>
        </p:spPr>
        <p:txBody>
          <a:bodyPr wrap="none" rtlCol="0">
            <a:spAutoFit/>
          </a:bodyPr>
          <a:lstStyle/>
          <a:p>
            <a:r>
              <a:rPr lang="en-US" sz="2400" dirty="0">
                <a:solidFill>
                  <a:srgbClr val="FFC000"/>
                </a:solidFill>
              </a:rPr>
              <a:t>http://gun-</a:t>
            </a:r>
            <a:r>
              <a:rPr lang="en-US" sz="2400" dirty="0" err="1">
                <a:solidFill>
                  <a:srgbClr val="FFC000"/>
                </a:solidFill>
              </a:rPr>
              <a:t>violence.org</a:t>
            </a:r>
            <a:r>
              <a:rPr lang="en-US" sz="2400" dirty="0">
                <a:solidFill>
                  <a:srgbClr val="FFC000"/>
                </a:solidFill>
              </a:rPr>
              <a:t>/</a:t>
            </a:r>
          </a:p>
        </p:txBody>
      </p:sp>
    </p:spTree>
    <p:extLst>
      <p:ext uri="{BB962C8B-B14F-4D97-AF65-F5344CB8AC3E}">
        <p14:creationId xmlns:p14="http://schemas.microsoft.com/office/powerpoint/2010/main" val="576821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Goals of the GVDB</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600200"/>
            <a:ext cx="7543801" cy="4268894"/>
          </a:xfrm>
        </p:spPr>
        <p:txBody>
          <a:bodyPr>
            <a:noAutofit/>
          </a:bodyPr>
          <a:lstStyle/>
          <a:p>
            <a:r>
              <a:rPr lang="en-US" sz="2800" dirty="0"/>
              <a:t>Collect data about gun violence in the US to facilitate </a:t>
            </a:r>
            <a:r>
              <a:rPr lang="en-US" sz="2800" b="1" dirty="0"/>
              <a:t>public health research</a:t>
            </a:r>
            <a:r>
              <a:rPr lang="en-US" sz="2800" dirty="0"/>
              <a:t>.</a:t>
            </a:r>
          </a:p>
          <a:p>
            <a:r>
              <a:rPr lang="en-US" sz="2800" dirty="0"/>
              <a:t>Draw sample from local newspapers and television stations that publish online.</a:t>
            </a:r>
          </a:p>
          <a:p>
            <a:r>
              <a:rPr lang="en-US" sz="2800" dirty="0"/>
              <a:t>Use machine learning and crowdsourcing to </a:t>
            </a:r>
            <a:r>
              <a:rPr lang="en-US" sz="2800" b="1" dirty="0"/>
              <a:t>extract structured data from text</a:t>
            </a:r>
            <a:r>
              <a:rPr lang="en-US" sz="2800" dirty="0"/>
              <a:t>.</a:t>
            </a:r>
            <a:endParaRPr lang="en-US" sz="2800" baseline="-25000" dirty="0"/>
          </a:p>
        </p:txBody>
      </p:sp>
    </p:spTree>
    <p:extLst>
      <p:ext uri="{BB962C8B-B14F-4D97-AF65-F5344CB8AC3E}">
        <p14:creationId xmlns:p14="http://schemas.microsoft.com/office/powerpoint/2010/main" val="3125835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GVDB Template</a:t>
            </a:r>
          </a:p>
        </p:txBody>
      </p:sp>
      <p:pic>
        <p:nvPicPr>
          <p:cNvPr id="5" name="Content Placeholder 4" descr="A screenshot of a cell phone&#10;&#10;Description automatically generated">
            <a:extLst>
              <a:ext uri="{FF2B5EF4-FFF2-40B4-BE49-F238E27FC236}">
                <a16:creationId xmlns:a16="http://schemas.microsoft.com/office/drawing/2014/main" id="{E3CD40E4-A892-2443-9E4E-5502319A1E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517843"/>
            <a:ext cx="7543800" cy="4434248"/>
          </a:xfrm>
        </p:spPr>
      </p:pic>
    </p:spTree>
    <p:extLst>
      <p:ext uri="{BB962C8B-B14F-4D97-AF65-F5344CB8AC3E}">
        <p14:creationId xmlns:p14="http://schemas.microsoft.com/office/powerpoint/2010/main" val="81848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Review: 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pPr marL="457200" indent="-457200">
              <a:buFont typeface="+mj-lt"/>
              <a:buAutoNum type="arabicPeriod"/>
            </a:pPr>
            <a:r>
              <a:rPr lang="en-US" dirty="0"/>
              <a:t>Truth conditions for logical formula involving terms and predicates like </a:t>
            </a:r>
            <a:r>
              <a:rPr lang="en-US" dirty="0">
                <a:latin typeface="Courier New" panose="02070309020205020404" pitchFamily="49" charset="0"/>
                <a:cs typeface="Courier New" panose="02070309020205020404" pitchFamily="49" charset="0"/>
              </a:rPr>
              <a:t>Near(Goldie, </a:t>
            </a:r>
            <a:r>
              <a:rPr lang="en-US" dirty="0" err="1">
                <a:latin typeface="Courier New" panose="02070309020205020404" pitchFamily="49" charset="0"/>
                <a:cs typeface="Courier New" panose="02070309020205020404" pitchFamily="49" charset="0"/>
              </a:rPr>
              <a:t>Upenn</a:t>
            </a:r>
            <a:r>
              <a:rPr lang="en-US" dirty="0">
                <a:latin typeface="Courier New" panose="02070309020205020404" pitchFamily="49" charset="0"/>
                <a:cs typeface="Courier New" panose="02070309020205020404" pitchFamily="49" charset="0"/>
              </a:rPr>
              <a:t>)</a:t>
            </a:r>
          </a:p>
          <a:p>
            <a:pPr marL="457200" indent="-457200">
              <a:buFont typeface="+mj-lt"/>
              <a:buAutoNum type="arabicPeriod"/>
            </a:pPr>
            <a:r>
              <a:rPr lang="en-US" dirty="0"/>
              <a:t>Truth conditions for multiple formula with logical connectives </a:t>
            </a:r>
          </a:p>
          <a:p>
            <a:pPr marL="457200" indent="-457200">
              <a:buFont typeface="+mj-lt"/>
              <a:buAutoNum type="arabicPeriod"/>
            </a:pPr>
            <a:r>
              <a:rPr lang="en-US" dirty="0"/>
              <a:t>Truth conditions for quantifiers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7217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Review: 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373727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normAutofit/>
          </a:bodyPr>
          <a:lstStyle/>
          <a:p>
            <a:r>
              <a:rPr lang="en-US" dirty="0"/>
              <a:t>There are two quantifiers in FOL: </a:t>
            </a:r>
          </a:p>
          <a:p>
            <a:pPr marL="457200" indent="-457200">
              <a:buFont typeface="+mj-lt"/>
              <a:buAutoNum type="arabicPeriod"/>
            </a:pPr>
            <a:r>
              <a:rPr lang="en-US" b="1" dirty="0"/>
              <a:t>Existential quantifier </a:t>
            </a:r>
            <a:r>
              <a:rPr lang="en-US" dirty="0"/>
              <a:t>– ∃ –  “There exists” – Is true if it holds at least one thing that matches the variable</a:t>
            </a:r>
          </a:p>
          <a:p>
            <a:pPr marL="457200" indent="-457200">
              <a:buFont typeface="+mj-lt"/>
              <a:buAutoNum type="arabicPeriod"/>
            </a:pPr>
            <a:r>
              <a:rPr lang="en-US" b="1" dirty="0"/>
              <a:t>Universal quantifier </a:t>
            </a:r>
            <a:r>
              <a:rPr lang="en-US" dirty="0"/>
              <a:t>– ∀ – “For all” – Is true if it holds true for all of the things that match the variable</a:t>
            </a:r>
          </a:p>
          <a:p>
            <a:pPr marL="0" indent="0">
              <a:buNone/>
            </a:pPr>
            <a:endParaRPr lang="en-US" sz="3200" i="1" dirty="0"/>
          </a:p>
        </p:txBody>
      </p:sp>
    </p:spTree>
    <p:extLst>
      <p:ext uri="{BB962C8B-B14F-4D97-AF65-F5344CB8AC3E}">
        <p14:creationId xmlns:p14="http://schemas.microsoft.com/office/powerpoint/2010/main" val="71557453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40651</TotalTime>
  <Words>4098</Words>
  <Application>Microsoft Macintosh PowerPoint</Application>
  <PresentationFormat>On-screen Show (4:3)</PresentationFormat>
  <Paragraphs>418</Paragraphs>
  <Slides>69</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Courier New</vt:lpstr>
      <vt:lpstr>NimbusRomNo9L</vt:lpstr>
      <vt:lpstr>Times</vt:lpstr>
      <vt:lpstr>Retrospect</vt:lpstr>
      <vt:lpstr>Reminders</vt:lpstr>
      <vt:lpstr>Wrap Up: Logical Representation of Sentence Meaning</vt:lpstr>
      <vt:lpstr>Review: Desirable Properties for Meaning Representations</vt:lpstr>
      <vt:lpstr>Model-Theoretic Semantics</vt:lpstr>
      <vt:lpstr>PowerPoint Presentation</vt:lpstr>
      <vt:lpstr>PowerPoint Presentation</vt:lpstr>
      <vt:lpstr>Review: First-Order Logic</vt:lpstr>
      <vt:lpstr>Review: Logical Connectives</vt:lpstr>
      <vt:lpstr>Review: Quantifiers and Variables</vt:lpstr>
      <vt:lpstr>Review: Existential Quantifier</vt:lpstr>
      <vt:lpstr>Review: Universal Quantifier</vt:lpstr>
      <vt:lpstr>Lambda Notation</vt:lpstr>
      <vt:lpstr>Lambda Example</vt:lpstr>
      <vt:lpstr>Inference</vt:lpstr>
      <vt:lpstr>Inference</vt:lpstr>
      <vt:lpstr>Forward Chaining</vt:lpstr>
      <vt:lpstr>Backward Chaining</vt:lpstr>
      <vt:lpstr>Backward Chaining ≠ Reasoning Backwards</vt:lpstr>
      <vt:lpstr>Soundness and Completeness</vt:lpstr>
      <vt:lpstr>Representing Events</vt:lpstr>
      <vt:lpstr>Representing Events</vt:lpstr>
      <vt:lpstr>Event variables</vt:lpstr>
      <vt:lpstr>Neo-Davidsonian Events</vt:lpstr>
      <vt:lpstr>Representing Time</vt:lpstr>
      <vt:lpstr>Representing Time</vt:lpstr>
      <vt:lpstr>Tense</vt:lpstr>
      <vt:lpstr>Tense</vt:lpstr>
      <vt:lpstr>Temporal Expressions</vt:lpstr>
      <vt:lpstr>Other Temporal Phenomena </vt:lpstr>
      <vt:lpstr>Description Logic</vt:lpstr>
      <vt:lpstr>Conclusion</vt:lpstr>
      <vt:lpstr>Information Extraction</vt:lpstr>
      <vt:lpstr>Information Extraction (IE)</vt:lpstr>
      <vt:lpstr>Template Filling</vt:lpstr>
      <vt:lpstr>Steps in IE</vt:lpstr>
      <vt:lpstr>Named Entity Recognition</vt:lpstr>
      <vt:lpstr>Named Entity Recognition</vt:lpstr>
      <vt:lpstr>Category Ambiguity in NER</vt:lpstr>
      <vt:lpstr>NER Algorithms &amp; Evaluations</vt:lpstr>
      <vt:lpstr>Relation Extraction</vt:lpstr>
      <vt:lpstr>PowerPoint Presentation</vt:lpstr>
      <vt:lpstr>PowerPoint Presentation</vt:lpstr>
      <vt:lpstr>Unified Medical Language System</vt:lpstr>
      <vt:lpstr>Wikipedia info boxes</vt:lpstr>
      <vt:lpstr>RDF Triples</vt:lpstr>
      <vt:lpstr>PowerPoint Presentation</vt:lpstr>
      <vt:lpstr>Freebase, WordNet, other ontologies</vt:lpstr>
      <vt:lpstr>Strategies for relation extraction</vt:lpstr>
      <vt:lpstr>Hearst Patterns</vt:lpstr>
      <vt:lpstr>Machine learning techniques</vt:lpstr>
      <vt:lpstr>Semisupervised Relation Extraction</vt:lpstr>
      <vt:lpstr>Example</vt:lpstr>
      <vt:lpstr>Distant Supervision</vt:lpstr>
      <vt:lpstr>Open IE</vt:lpstr>
      <vt:lpstr>Evaluation of Relation Extraction</vt:lpstr>
      <vt:lpstr>Temporal Expression Extraction</vt:lpstr>
      <vt:lpstr>Event Extraction</vt:lpstr>
      <vt:lpstr>Event Extraction</vt:lpstr>
      <vt:lpstr>PowerPoint Presentation</vt:lpstr>
      <vt:lpstr>Temporal ordering of events</vt:lpstr>
      <vt:lpstr>Scripts</vt:lpstr>
      <vt:lpstr>PowerPoint Presentation</vt:lpstr>
      <vt:lpstr>PowerPoint Presentation</vt:lpstr>
      <vt:lpstr>Narrative Cloze Test</vt:lpstr>
      <vt:lpstr>Narrative Cloze Task</vt:lpstr>
      <vt:lpstr>Template Filling</vt:lpstr>
      <vt:lpstr>The Gun Violence Database</vt:lpstr>
      <vt:lpstr>Goals of the GVDB</vt:lpstr>
      <vt:lpstr>GVDB Template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1921</cp:revision>
  <cp:lastPrinted>2019-02-19T16:16:59Z</cp:lastPrinted>
  <dcterms:created xsi:type="dcterms:W3CDTF">2009-06-12T17:14:38Z</dcterms:created>
  <dcterms:modified xsi:type="dcterms:W3CDTF">2020-04-01T15:04:32Z</dcterms:modified>
</cp:coreProperties>
</file>